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44"/>
  </p:notesMasterIdLst>
  <p:sldIdLst>
    <p:sldId id="256" r:id="rId2"/>
    <p:sldId id="287" r:id="rId3"/>
    <p:sldId id="289" r:id="rId4"/>
    <p:sldId id="290" r:id="rId5"/>
    <p:sldId id="292" r:id="rId6"/>
    <p:sldId id="294" r:id="rId7"/>
    <p:sldId id="295" r:id="rId8"/>
    <p:sldId id="293" r:id="rId9"/>
    <p:sldId id="296" r:id="rId10"/>
    <p:sldId id="297" r:id="rId11"/>
    <p:sldId id="299" r:id="rId12"/>
    <p:sldId id="300" r:id="rId13"/>
    <p:sldId id="303" r:id="rId14"/>
    <p:sldId id="302" r:id="rId15"/>
    <p:sldId id="304" r:id="rId16"/>
    <p:sldId id="305" r:id="rId17"/>
    <p:sldId id="332" r:id="rId18"/>
    <p:sldId id="298" r:id="rId19"/>
    <p:sldId id="330" r:id="rId20"/>
    <p:sldId id="331" r:id="rId21"/>
    <p:sldId id="306" r:id="rId22"/>
    <p:sldId id="308" r:id="rId23"/>
    <p:sldId id="309" r:id="rId24"/>
    <p:sldId id="310" r:id="rId25"/>
    <p:sldId id="311" r:id="rId26"/>
    <p:sldId id="312" r:id="rId27"/>
    <p:sldId id="313" r:id="rId28"/>
    <p:sldId id="314" r:id="rId29"/>
    <p:sldId id="315"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Cambria Math" panose="02040503050406030204" pitchFamily="18" charset="0"/>
      <p:regular r:id="rId49"/>
    </p:embeddedFont>
    <p:embeddedFont>
      <p:font typeface="Century Gothic" panose="020B0502020202020204" pitchFamily="34" charset="0"/>
      <p:regular r:id="rId50"/>
      <p:bold r:id="rId51"/>
      <p:italic r:id="rId52"/>
      <p:boldItalic r:id="rId53"/>
    </p:embeddedFont>
    <p:embeddedFont>
      <p:font typeface="Fira Sans Extra Condensed" panose="020B0604020202020204" charset="0"/>
      <p:regular r:id="rId54"/>
      <p:bold r:id="rId55"/>
      <p:italic r:id="rId56"/>
      <p:boldItalic r:id="rId57"/>
    </p:embeddedFont>
    <p:embeddedFont>
      <p:font typeface="Fira Sans Extra Condensed SemiBold" panose="020B0604020202020204" charset="0"/>
      <p:regular r:id="rId58"/>
      <p:bold r:id="rId59"/>
      <p:italic r:id="rId60"/>
      <p:boldItalic r:id="rId61"/>
    </p:embeddedFont>
    <p:embeddedFont>
      <p:font typeface="Roboto"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7DC3"/>
    <a:srgbClr val="CCDAF4"/>
    <a:srgbClr val="AAC1EC"/>
    <a:srgbClr val="959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9B3F0D-F927-451D-A4C7-6EE4CFC91C41}">
  <a:tblStyle styleId="{AF9B3F0D-F927-451D-A4C7-6EE4CFC91C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4144" autoAdjust="0"/>
    <p:restoredTop sz="89383" autoAdjust="0"/>
  </p:normalViewPr>
  <p:slideViewPr>
    <p:cSldViewPr snapToGrid="0">
      <p:cViewPr varScale="1">
        <p:scale>
          <a:sx n="56" d="100"/>
          <a:sy n="56" d="100"/>
        </p:scale>
        <p:origin x="44" y="5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21"/>
    </p:cViewPr>
  </p:sorterViewPr>
  <p:notesViewPr>
    <p:cSldViewPr snapToGrid="0">
      <p:cViewPr varScale="1">
        <p:scale>
          <a:sx n="65" d="100"/>
          <a:sy n="65" d="100"/>
        </p:scale>
        <p:origin x="3154"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izfly.vn/techblog/tiep-can-khach-hang.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aa3fb9f80e_0_3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aa3fb9f80e_0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6effc117e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6effc117e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2000" b="1" i="1" noProof="0" dirty="0">
                <a:solidFill>
                  <a:srgbClr val="000000"/>
                </a:solidFill>
                <a:effectLst/>
                <a:latin typeface="Times New Roman" panose="02020603050405020304" pitchFamily="18" charset="0"/>
                <a:ea typeface="Times New Roman" panose="02020603050405020304" pitchFamily="18" charset="0"/>
              </a:rPr>
              <a:t>Đơn giản đây là những người dùng lần đầu tiên sử dụng sản phẩm/ dịch vụ của một doanh nghiệp. Nhóm khách hàng này có thể là những người đang sử dụng sản phẩm / dịch vụ của một thương hiệu nào đó nhưng không hài lòng và chuyển sang mới.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2000" b="1" i="1" noProof="0" dirty="0">
                <a:solidFill>
                  <a:srgbClr val="000000"/>
                </a:solidFill>
                <a:effectLst/>
                <a:latin typeface="Times New Roman" panose="02020603050405020304" pitchFamily="18" charset="0"/>
                <a:ea typeface="Times New Roman" panose="02020603050405020304" pitchFamily="18" charset="0"/>
              </a:rPr>
              <a:t>Ngoài ra họ còn có thể là người dùng lần đầu tiếp cận với sản phẩm/ dịch vụ trong lĩnh vực doanh nghiệp đang hoạt động.</a:t>
            </a:r>
            <a:endParaRPr lang="vi-VN" sz="2000" b="1" noProof="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1611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6effc117e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6effc117e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a:lnSpc>
                <a:spcPct val="150000"/>
              </a:lnSpc>
              <a:buFont typeface="Times New Roman" panose="02020603050405020304" pitchFamily="18" charset="0"/>
              <a:buNone/>
            </a:pPr>
            <a:r>
              <a:rPr lang="en-US" sz="1800">
                <a:solidFill>
                  <a:srgbClr val="000000"/>
                </a:solidFill>
                <a:effectLst/>
                <a:latin typeface="Times New Roman" panose="02020603050405020304" pitchFamily="18" charset="0"/>
                <a:ea typeface="Calibri" panose="020F0502020204030204" pitchFamily="34" charset="0"/>
              </a:rPr>
              <a:t>B2B: bussiness – to – bussiness: mô hình kinh doanh trong đó giao dịch xảy ra trực tiếp giữa các doanh nghiệp với nhau. Giao dịch của các công ty với nhau thường được bắt đầu từ các giao tiếp điện tử, trong đó có giao tiếp qua các sàn giao dịch điện tử.</a:t>
            </a:r>
            <a:endParaRPr lang="en-US" sz="1800">
              <a:effectLst/>
              <a:latin typeface="Times New Roman" panose="02020603050405020304" pitchFamily="18" charset="0"/>
              <a:ea typeface="Calibri" panose="020F0502020204030204" pitchFamily="34" charset="0"/>
            </a:endParaRPr>
          </a:p>
          <a:p>
            <a:pPr marL="0" lvl="0" indent="0" algn="just">
              <a:lnSpc>
                <a:spcPct val="150000"/>
              </a:lnSpc>
              <a:buFont typeface="Times New Roman" panose="02020603050405020304" pitchFamily="18" charset="0"/>
              <a:buNone/>
            </a:pPr>
            <a:r>
              <a:rPr lang="en-US" sz="1800">
                <a:solidFill>
                  <a:srgbClr val="000000"/>
                </a:solidFill>
                <a:effectLst/>
                <a:latin typeface="Times New Roman" panose="02020603050405020304" pitchFamily="18" charset="0"/>
                <a:ea typeface="Calibri" panose="020F0502020204030204" pitchFamily="34" charset="0"/>
              </a:rPr>
              <a:t>B2C: Bussiness – to – customer: là các giao dịch trên sàn thương mại điện tử giữa các doanh nghiệp vs khách hàng, khách hàng của loại này là các cá nhân mua hàng. Bất kì doanh nghiệp hay tổ chức nào bán các sản phẩm hoặc dịch vụ của họ cho khách hàng qua Internet, phục vụ nhu cầu sử dụng của cá nhân. </a:t>
            </a:r>
            <a:endParaRPr lang="en-US" sz="180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45583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6effc117e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6effc117e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45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6effc117e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6effc117e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Đứng trước vấn nạn về ô nhiễm rác thải nhựa thì việc thay thế ống hút nhựa bằng ống hút giấy được xem là giải pháp tốt nhất hiện nay. Ống hút giấy ra đời kèm với sự đoán nhận của khách hàng cho thấy nhận thức về việc chung tay tạo nên môi trường xanh đang ngày càng gia tăng. Do đó </a:t>
            </a:r>
            <a:r>
              <a:rPr lang="en-US" sz="1800" i="1">
                <a:solidFill>
                  <a:srgbClr val="000000"/>
                </a:solidFill>
                <a:effectLst/>
                <a:latin typeface="Times New Roman" panose="02020603050405020304" pitchFamily="18" charset="0"/>
                <a:ea typeface="Calibri" panose="020F0502020204030204" pitchFamily="34" charset="0"/>
              </a:rPr>
              <a:t>The Coffee House </a:t>
            </a:r>
            <a:r>
              <a:rPr lang="en-US" sz="1800">
                <a:solidFill>
                  <a:srgbClr val="000000"/>
                </a:solidFill>
                <a:effectLst/>
                <a:latin typeface="Times New Roman" panose="02020603050405020304" pitchFamily="18" charset="0"/>
                <a:ea typeface="Calibri" panose="020F0502020204030204" pitchFamily="34" charset="0"/>
              </a:rPr>
              <a:t>đã thay thế ống hút nhựa dùng 1 lần thành ống hút inox và loại ống hút sinh học phân hủy nhanh và ra các chiến lược dùng ly nhiều lần  </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a:solidFill>
                  <a:srgbClr val="050505"/>
                </a:solidFill>
                <a:effectLst/>
                <a:latin typeface="Times New Roman" panose="02020603050405020304" pitchFamily="18" charset="0"/>
                <a:ea typeface="Calibri" panose="020F0502020204030204" pitchFamily="34" charset="0"/>
              </a:rPr>
              <a:t>Thay vì ống hút PP phải mất từ 100 - 500 năm để phân hủy, thì ống hút sinh học phân hủy hoàn toàn chỉ mất 12 - 24 tháng để phân hủy sau khi thu gom và xử lý chôn lấp tại bãi rác thải công nghiệp.</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a:solidFill>
                  <a:srgbClr val="050505"/>
                </a:solidFill>
                <a:effectLst/>
                <a:latin typeface="Times New Roman" panose="02020603050405020304" pitchFamily="18" charset="0"/>
                <a:ea typeface="Calibri" panose="020F0502020204030204" pitchFamily="34" charset="0"/>
              </a:rPr>
              <a:t>Quá trình phân huỷ sinh học phụ thuộc vào các điều kiện (như vị trí, nhiệt độ, độ ẩm, sự hiện diện của vi sinh vật) của môi trường cụ thể (các nhà máy phân huỷ công nghiệp, phân ủ vườn, đất, nước…) và trên vật liệu hoặc ứng dụng.</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a:solidFill>
                  <a:srgbClr val="050505"/>
                </a:solidFill>
                <a:effectLst/>
                <a:latin typeface="Times New Roman" panose="02020603050405020304" pitchFamily="18" charset="0"/>
                <a:ea typeface="Calibri" panose="020F0502020204030204" pitchFamily="34" charset="0"/>
              </a:rPr>
              <a:t>Nếu ống hút sinh học không được ủ đúng và không qua bất kỳ quy trình xử lý nào, thì cũng sẽ được phân hủy hoàn toàn trong vòng 24 tháng, vì thành phần chính của ống hút sinh học là từ tinh bột (chất hữu cơ), nên các vi sinh vật sẽ hấp thụ và phân hủy hoàn toàn.</a:t>
            </a:r>
            <a:endParaRPr lang="en-US" sz="1800">
              <a:effectLst/>
              <a:latin typeface="Times New Roman" panose="02020603050405020304" pitchFamily="18" charset="0"/>
              <a:ea typeface="Calibri" panose="020F0502020204030204" pitchFamily="34" charset="0"/>
            </a:endParaRPr>
          </a:p>
          <a:p>
            <a:pPr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Đôi khi khách hàng cũng sử dụng các sản phẩm đã có sẵn cho các mục đích sử dụng mới. Và sau đó các nhân viên làm mảng marketing đã nhận ra và bắt đầu quảng bá việc sử dụng đó.</a:t>
            </a:r>
            <a:endParaRPr lang="en-US" sz="1800">
              <a:effectLst/>
              <a:latin typeface="Times New Roman" panose="02020603050405020304" pitchFamily="18" charset="0"/>
              <a:ea typeface="Times New Roman" panose="02020603050405020304" pitchFamily="18" charset="0"/>
            </a:endParaRPr>
          </a:p>
          <a:p>
            <a:pPr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Ví dụ: Church &amp; Dwight phát hiện ra rằng ‘baking soda’ nhãn hiệu Arm &amp; Hammer của họ được sử dụng cho mục đích khác ngoài làm bánh vì vậy mà trên trang web của họ ‘www.armhammer.com’ liệt kê nhiều ứng dụng sản phẩm có thành phần là baking soda khác như làm sạch, khử mùi, …</a:t>
            </a:r>
            <a:endParaRPr lang="en-US" sz="180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46561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6effc117e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6effc117e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a:lnSpc>
                <a:spcPct val="150000"/>
              </a:lnSpc>
            </a:pPr>
            <a:r>
              <a:rPr lang="en-US" sz="1800" b="1">
                <a:solidFill>
                  <a:srgbClr val="000000"/>
                </a:solidFill>
                <a:effectLst/>
                <a:latin typeface="Times New Roman" panose="02020603050405020304" pitchFamily="18" charset="0"/>
                <a:ea typeface="Times New Roman" panose="02020603050405020304" pitchFamily="18" charset="0"/>
              </a:rPr>
              <a:t>Khách hàng có thể trở thành đối tượng mới nếu họ bắt đầu một hoạt động yêu cầu các nguồn lực mới đối với doanh nghiệp.</a:t>
            </a:r>
            <a:endParaRPr lang="en-US" sz="1800">
              <a:effectLst/>
              <a:latin typeface="Times New Roman" panose="02020603050405020304" pitchFamily="18" charset="0"/>
              <a:ea typeface="Times New Roman" panose="02020603050405020304" pitchFamily="18" charset="0"/>
            </a:endParaRPr>
          </a:p>
          <a:p>
            <a:pPr marL="342900" lvl="0" indent="-342900">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Ví dụ: Năm 2013, The Coffee House khi bắt đầu tham gia vào thị trường cà phê hòa tan để có nguyên liệu chất lượng thì họ cần phát triển một loạt các mối quan hệ với nhà cung cấp mới. Trong trường hợp này thì The Coffee House được xem là một khách hàng mới của 1 doanh nghiệp cung cấp hạt cà phê.</a:t>
            </a:r>
            <a:endParaRPr lang="en-US" sz="1800">
              <a:effectLst/>
              <a:latin typeface="Times New Roman" panose="02020603050405020304" pitchFamily="18" charset="0"/>
              <a:ea typeface="Calibri" panose="020F0502020204030204" pitchFamily="34" charset="0"/>
            </a:endParaRPr>
          </a:p>
          <a:p>
            <a:pPr marL="457200">
              <a:lnSpc>
                <a:spcPct val="150000"/>
              </a:lnSpc>
            </a:pPr>
            <a:r>
              <a:rPr lang="en-US" sz="1800" b="1">
                <a:solidFill>
                  <a:srgbClr val="000000"/>
                </a:solidFill>
                <a:effectLst/>
                <a:latin typeface="Times New Roman" panose="02020603050405020304" pitchFamily="18" charset="0"/>
                <a:ea typeface="Times New Roman" panose="02020603050405020304" pitchFamily="18" charset="0"/>
              </a:rPr>
              <a:t>Khách hàng mới vào danh mục cũng có thể là những khách hàng tìm ra giải pháp mới cho vấn đề đang tồn tại.</a:t>
            </a:r>
            <a:endParaRPr lang="en-US" sz="1800">
              <a:effectLst/>
              <a:latin typeface="Times New Roman" panose="02020603050405020304" pitchFamily="18" charset="0"/>
              <a:ea typeface="Times New Roman" panose="02020603050405020304" pitchFamily="18" charset="0"/>
            </a:endParaRPr>
          </a:p>
          <a:p>
            <a:pPr marL="342900" lvl="0" indent="-342900">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Ví dụ: Các nhà sản xuất quần áo hiện nay sử dụng các máy may do robot điều khiển để thực hiện những cô việc trước đây đề được thực hiện bởi lao động lành nghề và máy may thủ công.</a:t>
            </a:r>
            <a:endParaRPr lang="en-US" sz="180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43296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6effc117e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6effc117e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Những người này là lựa chọn duy nhất để </a:t>
            </a:r>
            <a:r>
              <a:rPr lang="en-US" sz="1800" i="1">
                <a:solidFill>
                  <a:srgbClr val="000000"/>
                </a:solidFill>
                <a:effectLst/>
                <a:latin typeface="Times New Roman" panose="02020603050405020304" pitchFamily="18" charset="0"/>
                <a:ea typeface="Times New Roman" panose="02020603050405020304" pitchFamily="18" charset="0"/>
              </a:rPr>
              <a:t>tăng số lượng khách hàng</a:t>
            </a:r>
            <a:r>
              <a:rPr lang="en-US" sz="1800">
                <a:solidFill>
                  <a:srgbClr val="000000"/>
                </a:solidFill>
                <a:effectLst/>
                <a:latin typeface="Times New Roman" panose="02020603050405020304" pitchFamily="18" charset="0"/>
                <a:ea typeface="Times New Roman" panose="02020603050405020304" pitchFamily="18" charset="0"/>
              </a:rPr>
              <a:t> ở các thị trường đã trưởng thành, nơi có ít khách hàng mới. Ở các nền kinh tế phát triển, những người chơi mới trong lĩnh vực bán lẻ tạp hóa chỉ có thể thành công bằng cách giành được khách hàng từ các nhà khai thác lâu đời.</a:t>
            </a:r>
            <a:endParaRPr lang="en-US" sz="1800">
              <a:effectLst/>
              <a:latin typeface="Times New Roman" panose="02020603050405020304" pitchFamily="18" charset="0"/>
              <a:ea typeface="Times New Roman" panose="02020603050405020304" pitchFamily="18" charset="0"/>
            </a:endParaRPr>
          </a:p>
          <a:p>
            <a:pPr marL="2286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Ví dụ: Khi bạn đậu đại học, các ngân hàng sẽ cạnh tranh mạnh mẽ để dành được bạn, để bạn làm thẻ ở ngân hàng của họ. Họ quảng cáo rầm rộ trên các phương tiện truyền thông được sinh viên sử dụng, giao tiếp trực tiếp với sinh viên, cung cấp miễn phí quà tặng, …</a:t>
            </a:r>
          </a:p>
          <a:p>
            <a:pPr marL="0" indent="0" algn="just">
              <a:lnSpc>
                <a:spcPct val="150000"/>
              </a:lnSpc>
              <a:buNone/>
            </a:pPr>
            <a:endParaRPr lang="en-US" sz="1800">
              <a:solidFill>
                <a:srgbClr val="000000"/>
              </a:solidFill>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800">
                <a:solidFill>
                  <a:srgbClr val="000000"/>
                </a:solidFill>
                <a:effectLst/>
                <a:latin typeface="Times New Roman" panose="02020603050405020304" pitchFamily="18" charset="0"/>
                <a:ea typeface="Times New Roman" panose="02020603050405020304" pitchFamily="18" charset="0"/>
              </a:rPr>
              <a:t>Lượng khách hàng mới này khiến công ty tốn kém rất nhiều để có được, và cũng rất khó bởi vì họ cam kết mạnh với nhà cung cấp hiện tại của họ và cam kết mạnh này có thể khó và thường là quá đắt để phá vỡ. </a:t>
            </a:r>
            <a:endParaRPr lang="en-US" sz="180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800" i="1">
                <a:solidFill>
                  <a:srgbClr val="000000"/>
                </a:solidFill>
                <a:effectLst/>
                <a:latin typeface="Times New Roman" panose="02020603050405020304" pitchFamily="18" charset="0"/>
                <a:ea typeface="Times New Roman" panose="02020603050405020304" pitchFamily="18" charset="0"/>
              </a:rPr>
              <a:t>Khách hàng tiềm năng là khách hàng mục tiêu của công ty. Khách hàng có giá trị tiềm năng cao không phải lúc nào cũng là khách hàng tiềm năng hấp dẫn nhất. Một khách hàng có giá trị thấp hơn nhưng cam kết yếu với nhà cung cấp hiện tại của họ có thể là một khách hàng tiềm năng hấp dẫn hơn.</a:t>
            </a:r>
            <a:endParaRPr lang="en-US" sz="180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US" sz="1800">
              <a:solidFill>
                <a:srgbClr val="000000"/>
              </a:solidFill>
              <a:effectLst/>
              <a:latin typeface="Times New Roman" panose="02020603050405020304" pitchFamily="18" charset="0"/>
              <a:ea typeface="Times New Roman" panose="02020603050405020304" pitchFamily="18" charset="0"/>
            </a:endParaRPr>
          </a:p>
          <a:p>
            <a:pPr marL="1143000" lvl="2" indent="-228600">
              <a:lnSpc>
                <a:spcPct val="150000"/>
              </a:lnSpc>
              <a:buFont typeface="+mj-lt"/>
              <a:buAutoNum type="romanLcPeriod"/>
            </a:pPr>
            <a:r>
              <a:rPr lang="en-US" sz="1200" b="1">
                <a:effectLst/>
                <a:latin typeface="Times New Roman" panose="02020603050405020304" pitchFamily="18" charset="0"/>
                <a:ea typeface="Times New Roman" panose="02020603050405020304" pitchFamily="18" charset="0"/>
              </a:rPr>
              <a:t>Đối với bối cạnh B2B:</a:t>
            </a:r>
            <a:endParaRPr lang="en-US" sz="1300">
              <a:effectLst/>
              <a:latin typeface="Times New Roman" panose="02020603050405020304" pitchFamily="18" charset="0"/>
              <a:ea typeface="Times New Roman" panose="02020603050405020304" pitchFamily="18" charset="0"/>
            </a:endParaRPr>
          </a:p>
          <a:p>
            <a:pPr marL="457200" algn="just">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Ví dụ: The Coffee House cho ra mắt bộ đôi sản phẩm “Crush quốc dân” đã thu hút nhiều khách hàng mới đến với hãng. Những khách hàng này có thể là những khách hàng mới hoàn toàn dành được từ đối thủ, hoặc là khách hàng trung thành của dòng nước uống khác của The Coffee House chuyển sang là khách hàng mới của bộ đôi sản phẩm “Crush quốc dân”. </a:t>
            </a:r>
            <a:endParaRPr lang="en-US" sz="1200">
              <a:effectLst/>
              <a:latin typeface="Times New Roman" panose="02020603050405020304" pitchFamily="18" charset="0"/>
              <a:ea typeface="Times New Roman" panose="02020603050405020304" pitchFamily="18" charset="0"/>
            </a:endParaRPr>
          </a:p>
          <a:p>
            <a:pPr marL="1143000" lvl="2" indent="-228600">
              <a:lnSpc>
                <a:spcPct val="150000"/>
              </a:lnSpc>
              <a:buFont typeface="+mj-lt"/>
              <a:buAutoNum type="romanLcPeriod"/>
            </a:pPr>
            <a:r>
              <a:rPr lang="en-US" sz="1200" b="1">
                <a:effectLst/>
                <a:latin typeface="Times New Roman" panose="02020603050405020304" pitchFamily="18" charset="0"/>
                <a:ea typeface="Times New Roman" panose="02020603050405020304" pitchFamily="18" charset="0"/>
              </a:rPr>
              <a:t>Đối với bối cảnh B2C:</a:t>
            </a:r>
            <a:endParaRPr lang="en-US" sz="1300">
              <a:effectLst/>
              <a:latin typeface="Times New Roman" panose="02020603050405020304" pitchFamily="18" charset="0"/>
              <a:ea typeface="Times New Roman" panose="02020603050405020304" pitchFamily="18" charset="0"/>
            </a:endParaRPr>
          </a:p>
          <a:p>
            <a:pPr marL="457200">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Ví dụ: Shop A bán quần áo trên shopee, ban đầu các sản phẩm của họ được nhập từ chợ đầu mối ở Hồ Chí Minh. Nhưng sau đó shop A thấy bên trang Taobao có bán các sản phẩm tương tự nhưng với giá thành rẻ hơn rất nhiều, và mẫu mã trending hơn. Cửa hàng A đã quyết định thay vì nhập hàng từ chợ đầu mối, họ đã chuyển sang nhập hàng của Taobao.</a:t>
            </a:r>
            <a:endParaRPr lang="en-US" sz="1300">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US" sz="180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53649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50000"/>
              </a:lnSpc>
              <a:buNone/>
            </a:pP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tình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lựa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chọn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mua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thì</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cung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cấp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thường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gửi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tặng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món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ưu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đãi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đặc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biệt</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1800" dirty="0">
                <a:solidFill>
                  <a:srgbClr val="000000"/>
                </a:solidFill>
                <a:effectLst/>
                <a:latin typeface="Times New Roman" panose="02020603050405020304" pitchFamily="18" charset="0"/>
                <a:ea typeface="Times New Roman" panose="02020603050405020304" pitchFamily="18" charset="0"/>
              </a:rPr>
              <a:t>VÍ DỤ: </a:t>
            </a:r>
            <a:r>
              <a:rPr lang="en-US" sz="1800" dirty="0" err="1">
                <a:solidFill>
                  <a:srgbClr val="000000"/>
                </a:solidFill>
                <a:effectLst/>
                <a:latin typeface="Times New Roman" panose="02020603050405020304" pitchFamily="18" charset="0"/>
                <a:ea typeface="Times New Roman" panose="02020603050405020304" pitchFamily="18" charset="0"/>
              </a:rPr>
              <a:t>Tại</a:t>
            </a:r>
            <a:r>
              <a:rPr lang="en-US" sz="1800" dirty="0">
                <a:solidFill>
                  <a:srgbClr val="000000"/>
                </a:solidFill>
                <a:effectLst/>
                <a:latin typeface="Times New Roman" panose="02020603050405020304" pitchFamily="18" charset="0"/>
                <a:ea typeface="Times New Roman" panose="02020603050405020304" pitchFamily="18" charset="0"/>
              </a:rPr>
              <a:t> Anh, </a:t>
            </a:r>
            <a:r>
              <a:rPr lang="en-US" sz="1800" dirty="0" err="1">
                <a:solidFill>
                  <a:srgbClr val="000000"/>
                </a:solidFill>
                <a:effectLst/>
                <a:latin typeface="Times New Roman" panose="02020603050405020304" pitchFamily="18" charset="0"/>
                <a:ea typeface="Times New Roman" panose="02020603050405020304" pitchFamily="18" charset="0"/>
              </a:rPr>
              <a:t>những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lẻ</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chỉ</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cạnh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tranh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còn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cạnh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tranh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giành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phần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lớn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 chi </a:t>
            </a:r>
            <a:r>
              <a:rPr lang="en-US" sz="1800" dirty="0" err="1">
                <a:solidFill>
                  <a:srgbClr val="000000"/>
                </a:solidFill>
                <a:effectLst/>
                <a:latin typeface="Times New Roman" panose="02020603050405020304" pitchFamily="18" charset="0"/>
                <a:ea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hàng</a:t>
            </a:r>
            <a:r>
              <a:rPr lang="en-US" sz="1800" dirty="0">
                <a:solidFill>
                  <a:srgbClr val="000000"/>
                </a:solidFill>
                <a:effectLst/>
                <a:latin typeface="Times New Roman" panose="02020603050405020304" pitchFamily="18" charset="0"/>
                <a:ea typeface="Times New Roman" panose="02020603050405020304" pitchFamily="18" charset="0"/>
              </a:rPr>
              <a:t>.</a:t>
            </a:r>
          </a:p>
          <a:p>
            <a:pPr marL="0" indent="0">
              <a:lnSpc>
                <a:spcPct val="150000"/>
              </a:lnSpc>
              <a:buNone/>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indent="0">
              <a:lnSpc>
                <a:spcPct val="150000"/>
              </a:lnSpc>
              <a:buNone/>
            </a:pPr>
            <a:endParaRPr lang="en-US" sz="1800" dirty="0">
              <a:solidFill>
                <a:srgbClr val="000000"/>
              </a:solidFill>
              <a:effectLst/>
              <a:latin typeface="Times New Roman" panose="02020603050405020304" pitchFamily="18" charset="0"/>
              <a:ea typeface="Times New Roman" panose="02020603050405020304" pitchFamily="18" charset="0"/>
            </a:endParaRPr>
          </a:p>
          <a:p>
            <a:pPr marL="228600">
              <a:lnSpc>
                <a:spcPct val="150000"/>
              </a:lnSpc>
            </a:pPr>
            <a:r>
              <a:rPr lang="en-US" sz="1200" dirty="0">
                <a:effectLst/>
                <a:latin typeface="Times New Roman" panose="02020603050405020304" pitchFamily="18" charset="0"/>
                <a:ea typeface="Times New Roman" panose="02020603050405020304" pitchFamily="18" charset="0"/>
              </a:rPr>
              <a:t>VÍ DỤ: </a:t>
            </a:r>
            <a:endParaRPr lang="en-US" sz="13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Times New Roman" panose="02020603050405020304" pitchFamily="18" charset="0"/>
              <a:buChar char="-"/>
            </a:pPr>
            <a:r>
              <a:rPr lang="en-US" sz="1200" dirty="0" err="1">
                <a:effectLst/>
                <a:latin typeface="Times New Roman" panose="02020603050405020304" pitchFamily="18" charset="0"/>
                <a:ea typeface="Calibri" panose="020F0502020204030204" pitchFamily="34" charset="0"/>
              </a:rPr>
              <a:t>Các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ngân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biết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rằng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việc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định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giá</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khuyến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mãi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của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họ</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kích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thích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các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khoản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tiền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nóng</a:t>
            </a:r>
            <a:r>
              <a:rPr lang="en-US" sz="1200" dirty="0">
                <a:effectLst/>
                <a:latin typeface="Times New Roman" panose="02020603050405020304" pitchFamily="18" charset="0"/>
                <a:ea typeface="Calibri" panose="020F0502020204030204" pitchFamily="34" charset="0"/>
              </a:rPr>
              <a:t>’ – </a:t>
            </a:r>
            <a:r>
              <a:rPr lang="en-US" sz="1200" dirty="0" err="1">
                <a:effectLst/>
                <a:latin typeface="Times New Roman" panose="02020603050405020304" pitchFamily="18" charset="0"/>
                <a:ea typeface="Calibri" panose="020F0502020204030204" pitchFamily="34" charset="0"/>
              </a:rPr>
              <a:t>đây</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là</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tiền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chuyển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từ</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ngân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này</a:t>
            </a:r>
            <a:r>
              <a:rPr lang="en-US" sz="1200" dirty="0">
                <a:effectLst/>
                <a:latin typeface="Times New Roman" panose="02020603050405020304" pitchFamily="18" charset="0"/>
                <a:ea typeface="Calibri" panose="020F0502020204030204" pitchFamily="34" charset="0"/>
              </a:rPr>
              <a:t> sang </a:t>
            </a:r>
            <a:r>
              <a:rPr lang="en-US" sz="1200" dirty="0" err="1">
                <a:effectLst/>
                <a:latin typeface="Times New Roman" panose="02020603050405020304" pitchFamily="18" charset="0"/>
                <a:ea typeface="Calibri" panose="020F0502020204030204" pitchFamily="34" charset="0"/>
              </a:rPr>
              <a:t>ngân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để</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tìm</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kiếm</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một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mức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lãi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suất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tốt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hơn</a:t>
            </a:r>
            <a:r>
              <a:rPr lang="en-US" sz="1200" dirty="0">
                <a:effectLst/>
                <a:latin typeface="Times New Roman" panose="02020603050405020304" pitchFamily="18" charset="0"/>
                <a:ea typeface="Calibri" panose="020F0502020204030204" pitchFamily="34" charset="0"/>
              </a:rPr>
              <a:t>.</a:t>
            </a:r>
            <a:endParaRPr lang="en-US" sz="1300" dirty="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dirty="0" err="1">
                <a:effectLst/>
                <a:latin typeface="Times New Roman" panose="02020603050405020304" pitchFamily="18" charset="0"/>
                <a:ea typeface="Calibri" panose="020F0502020204030204" pitchFamily="34" charset="0"/>
              </a:rPr>
              <a:t>Công</a:t>
            </a:r>
            <a:r>
              <a:rPr lang="en-US" sz="1200" dirty="0">
                <a:effectLst/>
                <a:latin typeface="Times New Roman" panose="02020603050405020304" pitchFamily="18" charset="0"/>
                <a:ea typeface="Calibri" panose="020F0502020204030204" pitchFamily="34" charset="0"/>
              </a:rPr>
              <a:t> ty </a:t>
            </a:r>
            <a:r>
              <a:rPr lang="en-US" sz="1200" dirty="0" err="1">
                <a:effectLst/>
                <a:latin typeface="Times New Roman" panose="02020603050405020304" pitchFamily="18" charset="0"/>
                <a:ea typeface="Calibri" panose="020F0502020204030204" pitchFamily="34" charset="0"/>
              </a:rPr>
              <a:t>viễn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thông</a:t>
            </a:r>
            <a:r>
              <a:rPr lang="en-US" sz="1200" dirty="0">
                <a:effectLst/>
                <a:latin typeface="Times New Roman" panose="02020603050405020304" pitchFamily="18" charset="0"/>
                <a:ea typeface="Calibri" panose="020F0502020204030204" pitchFamily="34" charset="0"/>
              </a:rPr>
              <a:t> MCI </a:t>
            </a:r>
            <a:r>
              <a:rPr lang="en-US" sz="1200" dirty="0" err="1">
                <a:effectLst/>
                <a:latin typeface="Times New Roman" panose="02020603050405020304" pitchFamily="18" charset="0"/>
                <a:ea typeface="Calibri" panose="020F0502020204030204" pitchFamily="34" charset="0"/>
              </a:rPr>
              <a:t>đã</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phát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hiện</a:t>
            </a:r>
            <a:r>
              <a:rPr lang="en-US" sz="1200" dirty="0">
                <a:effectLst/>
                <a:latin typeface="Times New Roman" panose="02020603050405020304" pitchFamily="18" charset="0"/>
                <a:ea typeface="Calibri" panose="020F0502020204030204" pitchFamily="34" charset="0"/>
              </a:rPr>
              <a:t> ra </a:t>
            </a:r>
            <a:r>
              <a:rPr lang="en-US" sz="1200" dirty="0" err="1">
                <a:effectLst/>
                <a:latin typeface="Times New Roman" panose="02020603050405020304" pitchFamily="18" charset="0"/>
                <a:ea typeface="Calibri" panose="020F0502020204030204" pitchFamily="34" charset="0"/>
              </a:rPr>
              <a:t>rằng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khoảng</a:t>
            </a:r>
            <a:r>
              <a:rPr lang="en-US" sz="1200" dirty="0">
                <a:effectLst/>
                <a:latin typeface="Times New Roman" panose="02020603050405020304" pitchFamily="18" charset="0"/>
                <a:ea typeface="Calibri" panose="020F0502020204030204" pitchFamily="34" charset="0"/>
              </a:rPr>
              <a:t> 70%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mới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từ</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các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đối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thủ</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cạnh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tranh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đã</a:t>
            </a:r>
            <a:r>
              <a:rPr lang="en-US" sz="1200" dirty="0">
                <a:effectLst/>
                <a:latin typeface="Times New Roman" panose="02020603050405020304" pitchFamily="18" charset="0"/>
                <a:ea typeface="Calibri" panose="020F0502020204030204" pitchFamily="34" charset="0"/>
              </a:rPr>
              <a:t> ở </a:t>
            </a:r>
            <a:r>
              <a:rPr lang="en-US" sz="1200" dirty="0" err="1">
                <a:effectLst/>
                <a:latin typeface="Times New Roman" panose="02020603050405020304" pitchFamily="18" charset="0"/>
                <a:ea typeface="Calibri" panose="020F0502020204030204" pitchFamily="34" charset="0"/>
              </a:rPr>
              <a:t>lại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trong</a:t>
            </a:r>
            <a:r>
              <a:rPr lang="en-US" sz="1200" dirty="0">
                <a:effectLst/>
                <a:latin typeface="Times New Roman" panose="02020603050405020304" pitchFamily="18" charset="0"/>
                <a:ea typeface="Calibri" panose="020F0502020204030204" pitchFamily="34" charset="0"/>
              </a:rPr>
              <a:t> 4 </a:t>
            </a:r>
            <a:r>
              <a:rPr lang="en-US" sz="1200" dirty="0" err="1">
                <a:effectLst/>
                <a:latin typeface="Times New Roman" panose="02020603050405020304" pitchFamily="18" charset="0"/>
                <a:ea typeface="Calibri" panose="020F0502020204030204" pitchFamily="34" charset="0"/>
              </a:rPr>
              <a:t>tháng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hoặc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ít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hơn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Những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này</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đã</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khi</a:t>
            </a:r>
            <a:r>
              <a:rPr lang="en-US" sz="1200" dirty="0">
                <a:effectLst/>
                <a:latin typeface="Times New Roman" panose="02020603050405020304" pitchFamily="18" charset="0"/>
                <a:ea typeface="Calibri" panose="020F0502020204030204" pitchFamily="34" charset="0"/>
              </a:rPr>
              <a:t> MCI </a:t>
            </a:r>
            <a:r>
              <a:rPr lang="en-US" sz="1200" dirty="0" err="1">
                <a:effectLst/>
                <a:latin typeface="Times New Roman" panose="02020603050405020304" pitchFamily="18" charset="0"/>
                <a:ea typeface="Calibri" panose="020F0502020204030204" pitchFamily="34" charset="0"/>
              </a:rPr>
              <a:t>gửi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tặng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tờ</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séc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giá</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trị</a:t>
            </a:r>
            <a:r>
              <a:rPr lang="en-US" sz="1200" dirty="0">
                <a:effectLst/>
                <a:latin typeface="Times New Roman" panose="02020603050405020304" pitchFamily="18" charset="0"/>
                <a:ea typeface="Calibri" panose="020F0502020204030204" pitchFamily="34" charset="0"/>
              </a:rPr>
              <a:t> $25, $75 </a:t>
            </a:r>
            <a:r>
              <a:rPr lang="en-US" sz="1200" dirty="0" err="1">
                <a:effectLst/>
                <a:latin typeface="Times New Roman" panose="02020603050405020304" pitchFamily="18" charset="0"/>
                <a:ea typeface="Calibri" panose="020F0502020204030204" pitchFamily="34" charset="0"/>
              </a:rPr>
              <a:t>đến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của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đối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thủ</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Khi</a:t>
            </a:r>
            <a:r>
              <a:rPr lang="en-US" sz="1200" dirty="0">
                <a:effectLst/>
                <a:latin typeface="Times New Roman" panose="02020603050405020304" pitchFamily="18" charset="0"/>
                <a:ea typeface="Calibri" panose="020F0502020204030204" pitchFamily="34" charset="0"/>
              </a:rPr>
              <a:t> sec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chuyển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vào</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tài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khoản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ngân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của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điều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này</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sẽ</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tự</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động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kích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hoạt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việc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chuyển</a:t>
            </a:r>
            <a:r>
              <a:rPr lang="en-US" sz="1200" dirty="0">
                <a:effectLst/>
                <a:latin typeface="Times New Roman" panose="02020603050405020304" pitchFamily="18" charset="0"/>
                <a:ea typeface="Calibri" panose="020F0502020204030204" pitchFamily="34" charset="0"/>
              </a:rPr>
              <a:t> sang </a:t>
            </a:r>
            <a:r>
              <a:rPr lang="en-US" sz="1200" dirty="0" err="1">
                <a:effectLst/>
                <a:latin typeface="Times New Roman" panose="02020603050405020304" pitchFamily="18" charset="0"/>
                <a:ea typeface="Calibri" panose="020F0502020204030204" pitchFamily="34" charset="0"/>
              </a:rPr>
              <a:t>sử</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dụng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dịch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vụ</a:t>
            </a:r>
            <a:r>
              <a:rPr lang="en-US" sz="1200" dirty="0">
                <a:effectLst/>
                <a:latin typeface="Times New Roman" panose="02020603050405020304" pitchFamily="18" charset="0"/>
                <a:ea typeface="Calibri" panose="020F0502020204030204" pitchFamily="34" charset="0"/>
              </a:rPr>
              <a:t> MCI. </a:t>
            </a:r>
            <a:r>
              <a:rPr lang="en-US" sz="1200" dirty="0" err="1">
                <a:effectLst/>
                <a:latin typeface="Times New Roman" panose="02020603050405020304" pitchFamily="18" charset="0"/>
                <a:ea typeface="Calibri" panose="020F0502020204030204" pitchFamily="34" charset="0"/>
              </a:rPr>
              <a:t>Nhưng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vài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tháng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sau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những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này</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lại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chuyển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đổi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nhà</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cung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cấp</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một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thỏa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thuận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đưa</a:t>
            </a:r>
            <a:r>
              <a:rPr lang="en-US" sz="1200" dirty="0">
                <a:effectLst/>
                <a:latin typeface="Times New Roman" panose="02020603050405020304" pitchFamily="18" charset="0"/>
                <a:ea typeface="Calibri" panose="020F0502020204030204" pitchFamily="34" charset="0"/>
              </a:rPr>
              <a:t> ra </a:t>
            </a:r>
            <a:r>
              <a:rPr lang="en-US" sz="1200" dirty="0" err="1">
                <a:effectLst/>
                <a:latin typeface="Times New Roman" panose="02020603050405020304" pitchFamily="18" charset="0"/>
                <a:ea typeface="Calibri" panose="020F0502020204030204" pitchFamily="34" charset="0"/>
              </a:rPr>
              <a:t>và</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số</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tiền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kia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đã</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chuyển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thành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tiền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mặt</a:t>
            </a:r>
            <a:r>
              <a:rPr lang="en-US" sz="1200" dirty="0">
                <a:effectLst/>
                <a:latin typeface="Times New Roman" panose="02020603050405020304" pitchFamily="18" charset="0"/>
                <a:ea typeface="Calibri" panose="020F0502020204030204" pitchFamily="34" charset="0"/>
              </a:rPr>
              <a:t>. MCI </a:t>
            </a:r>
            <a:r>
              <a:rPr lang="en-US" sz="1200" dirty="0" err="1">
                <a:effectLst/>
                <a:latin typeface="Times New Roman" panose="02020603050405020304" pitchFamily="18" charset="0"/>
                <a:ea typeface="Calibri" panose="020F0502020204030204" pitchFamily="34" charset="0"/>
              </a:rPr>
              <a:t>đã</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khắc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phục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sự</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cố</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này</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bằng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điều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chỉnh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chương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trình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khuyến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mãi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Thay</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vì</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gửi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một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tấm</a:t>
            </a:r>
            <a:r>
              <a:rPr lang="en-US" sz="1200" dirty="0">
                <a:effectLst/>
                <a:latin typeface="Times New Roman" panose="02020603050405020304" pitchFamily="18" charset="0"/>
                <a:ea typeface="Calibri" panose="020F0502020204030204" pitchFamily="34" charset="0"/>
              </a:rPr>
              <a:t> sec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thể</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rút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tuền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mặt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ngay</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lập</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tức</a:t>
            </a:r>
            <a:r>
              <a:rPr lang="en-US" sz="1200" dirty="0">
                <a:effectLst/>
                <a:latin typeface="Times New Roman" panose="02020603050405020304" pitchFamily="18" charset="0"/>
                <a:ea typeface="Calibri" panose="020F0502020204030204" pitchFamily="34" charset="0"/>
              </a:rPr>
              <a:t> qua </a:t>
            </a:r>
            <a:r>
              <a:rPr lang="en-US" sz="1200" dirty="0" err="1">
                <a:effectLst/>
                <a:latin typeface="Times New Roman" panose="02020603050405020304" pitchFamily="18" charset="0"/>
                <a:ea typeface="Calibri" panose="020F0502020204030204" pitchFamily="34" charset="0"/>
              </a:rPr>
              <a:t>đường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bưu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điện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chương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trình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khuyến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mãi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mới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sẽ</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khởi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tạo</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lại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theo</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kiểu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giảm</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giá</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theo</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giai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đoạn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Các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ở </a:t>
            </a:r>
            <a:r>
              <a:rPr lang="en-US" sz="1200" dirty="0" err="1">
                <a:effectLst/>
                <a:latin typeface="Times New Roman" panose="02020603050405020304" pitchFamily="18" charset="0"/>
                <a:ea typeface="Calibri" panose="020F0502020204030204" pitchFamily="34" charset="0"/>
              </a:rPr>
              <a:t>lại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trong</a:t>
            </a:r>
            <a:r>
              <a:rPr lang="en-US" sz="1200" dirty="0">
                <a:effectLst/>
                <a:latin typeface="Times New Roman" panose="02020603050405020304" pitchFamily="18" charset="0"/>
                <a:ea typeface="Calibri" panose="020F0502020204030204" pitchFamily="34" charset="0"/>
              </a:rPr>
              <a:t> 3,9,12 </a:t>
            </a:r>
            <a:r>
              <a:rPr lang="en-US" sz="1200" dirty="0" err="1">
                <a:effectLst/>
                <a:latin typeface="Times New Roman" panose="02020603050405020304" pitchFamily="18" charset="0"/>
                <a:ea typeface="Calibri" panose="020F0502020204030204" pitchFamily="34" charset="0"/>
              </a:rPr>
              <a:t>tháng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sẽ</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nhận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tờ</a:t>
            </a:r>
            <a:r>
              <a:rPr lang="en-US" sz="1200" dirty="0">
                <a:effectLst/>
                <a:latin typeface="Times New Roman" panose="02020603050405020304" pitchFamily="18" charset="0"/>
                <a:ea typeface="Calibri" panose="020F0502020204030204" pitchFamily="34" charset="0"/>
              </a:rPr>
              <a:t> sec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giá</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trị</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tương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đương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gửi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trước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đó</a:t>
            </a:r>
            <a:r>
              <a:rPr lang="en-US" sz="1200" dirty="0">
                <a:effectLst/>
                <a:latin typeface="Times New Roman" panose="02020603050405020304" pitchFamily="18" charset="0"/>
                <a:ea typeface="Calibri" panose="020F0502020204030204" pitchFamily="34" charset="0"/>
              </a:rPr>
              <a:t>.</a:t>
            </a:r>
            <a:endParaRPr lang="en-US" sz="13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dirty="0" err="1">
                <a:effectLst/>
                <a:latin typeface="Times New Roman" panose="02020603050405020304" pitchFamily="18" charset="0"/>
                <a:ea typeface="Calibri" panose="020F0502020204030204" pitchFamily="34" charset="0"/>
              </a:rPr>
              <a:t>Vậy</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thì</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những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mua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nhiều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hơn</a:t>
            </a:r>
            <a:r>
              <a:rPr lang="en-US" sz="1200" dirty="0">
                <a:effectLst/>
                <a:latin typeface="Times New Roman" panose="02020603050405020304" pitchFamily="18" charset="0"/>
                <a:ea typeface="Calibri" panose="020F0502020204030204" pitchFamily="34" charset="0"/>
              </a:rPr>
              <a:t> 1 </a:t>
            </a:r>
            <a:r>
              <a:rPr lang="en-US" sz="1200" dirty="0" err="1">
                <a:effectLst/>
                <a:latin typeface="Times New Roman" panose="02020603050405020304" pitchFamily="18" charset="0"/>
                <a:ea typeface="Calibri" panose="020F0502020204030204" pitchFamily="34" charset="0"/>
              </a:rPr>
              <a:t>lần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trong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một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số</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trường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hợp</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nào</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coi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là</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mới</a:t>
            </a:r>
            <a:r>
              <a:rPr lang="en-US" sz="1200" dirty="0">
                <a:effectLst/>
                <a:latin typeface="Times New Roman" panose="02020603050405020304" pitchFamily="18" charset="0"/>
                <a:ea typeface="Calibri" panose="020F0502020204030204" pitchFamily="34" charset="0"/>
              </a:rPr>
              <a:t> hay </a:t>
            </a:r>
            <a:r>
              <a:rPr lang="en-US" sz="1200" dirty="0" err="1">
                <a:effectLst/>
                <a:latin typeface="Times New Roman" panose="02020603050405020304" pitchFamily="18" charset="0"/>
                <a:ea typeface="Calibri" panose="020F0502020204030204" pitchFamily="34" charset="0"/>
              </a:rPr>
              <a:t>không</a:t>
            </a:r>
            <a:r>
              <a:rPr lang="en-US" sz="1200" dirty="0">
                <a:effectLst/>
                <a:latin typeface="Times New Roman" panose="02020603050405020304" pitchFamily="18" charset="0"/>
                <a:ea typeface="Calibri" panose="020F0502020204030204" pitchFamily="34" charset="0"/>
              </a:rPr>
              <a:t>?</a:t>
            </a:r>
            <a:endParaRPr lang="en-US" sz="13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Wingdings" panose="05000000000000000000" pitchFamily="2" charset="2"/>
              <a:buChar char=""/>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Đôi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2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vẫn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coi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3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lnSpc>
                <a:spcPct val="150000"/>
              </a:lnSpc>
            </a:pPr>
            <a:r>
              <a:rPr lang="en-US" sz="1200" dirty="0">
                <a:effectLst/>
                <a:latin typeface="Times New Roman" panose="02020603050405020304" pitchFamily="18" charset="0"/>
                <a:ea typeface="Times New Roman" panose="02020603050405020304" pitchFamily="18" charset="0"/>
              </a:rPr>
              <a:t>VÍ DỤ: </a:t>
            </a:r>
            <a:endParaRPr lang="en-US" sz="13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Times New Roman" panose="02020603050405020304" pitchFamily="18" charset="0"/>
              <a:buChar char="-"/>
            </a:pPr>
            <a:r>
              <a:rPr lang="en-US" sz="1200" dirty="0" err="1">
                <a:effectLst/>
                <a:latin typeface="Times New Roman" panose="02020603050405020304" pitchFamily="18" charset="0"/>
                <a:ea typeface="Calibri" panose="020F0502020204030204" pitchFamily="34" charset="0"/>
              </a:rPr>
              <a:t>Với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cặp</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bố</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mẹ</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đã</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đề</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cập</a:t>
            </a:r>
            <a:r>
              <a:rPr lang="en-US" sz="1200" dirty="0">
                <a:effectLst/>
                <a:latin typeface="Times New Roman" panose="02020603050405020304" pitchFamily="18" charset="0"/>
                <a:ea typeface="Calibri" panose="020F0502020204030204" pitchFamily="34" charset="0"/>
              </a:rPr>
              <a:t> ở </a:t>
            </a:r>
            <a:r>
              <a:rPr lang="en-US" sz="1200" dirty="0" err="1">
                <a:effectLst/>
                <a:latin typeface="Times New Roman" panose="02020603050405020304" pitchFamily="18" charset="0"/>
                <a:ea typeface="Calibri" panose="020F0502020204030204" pitchFamily="34" charset="0"/>
              </a:rPr>
              <a:t>trên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sau</a:t>
            </a:r>
            <a:r>
              <a:rPr lang="en-US" sz="1200" dirty="0">
                <a:effectLst/>
                <a:latin typeface="Times New Roman" panose="02020603050405020304" pitchFamily="18" charset="0"/>
                <a:ea typeface="Calibri" panose="020F0502020204030204" pitchFamily="34" charset="0"/>
              </a:rPr>
              <a:t> 3 - 4 </a:t>
            </a:r>
            <a:r>
              <a:rPr lang="en-US" sz="1200" dirty="0" err="1">
                <a:effectLst/>
                <a:latin typeface="Times New Roman" panose="02020603050405020304" pitchFamily="18" charset="0"/>
                <a:ea typeface="Calibri" panose="020F0502020204030204" pitchFamily="34" charset="0"/>
              </a:rPr>
              <a:t>năm</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họ</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sinh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đứa</a:t>
            </a:r>
            <a:r>
              <a:rPr lang="en-US" sz="1200" dirty="0">
                <a:effectLst/>
                <a:latin typeface="Times New Roman" panose="02020603050405020304" pitchFamily="18" charset="0"/>
                <a:ea typeface="Calibri" panose="020F0502020204030204" pitchFamily="34" charset="0"/>
              </a:rPr>
              <a:t> con </a:t>
            </a:r>
            <a:r>
              <a:rPr lang="en-US" sz="1200" dirty="0" err="1">
                <a:effectLst/>
                <a:latin typeface="Times New Roman" panose="02020603050405020304" pitchFamily="18" charset="0"/>
                <a:ea typeface="Calibri" panose="020F0502020204030204" pitchFamily="34" charset="0"/>
              </a:rPr>
              <a:t>thứ</a:t>
            </a:r>
            <a:r>
              <a:rPr lang="en-US" sz="1200" dirty="0">
                <a:effectLst/>
                <a:latin typeface="Times New Roman" panose="02020603050405020304" pitchFamily="18" charset="0"/>
                <a:ea typeface="Calibri" panose="020F0502020204030204" pitchFamily="34" charset="0"/>
              </a:rPr>
              <a:t> 2. </a:t>
            </a:r>
            <a:r>
              <a:rPr lang="en-US" sz="1200" dirty="0" err="1">
                <a:effectLst/>
                <a:latin typeface="Times New Roman" panose="02020603050405020304" pitchFamily="18" charset="0"/>
                <a:ea typeface="Calibri" panose="020F0502020204030204" pitchFamily="34" charset="0"/>
              </a:rPr>
              <a:t>Với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khoản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thời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gian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thì</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thể</a:t>
            </a:r>
            <a:r>
              <a:rPr lang="en-US" sz="1200" dirty="0">
                <a:effectLst/>
                <a:latin typeface="Times New Roman" panose="02020603050405020304" pitchFamily="18" charset="0"/>
                <a:ea typeface="Calibri" panose="020F0502020204030204" pitchFamily="34" charset="0"/>
              </a:rPr>
              <a:t> ở </a:t>
            </a:r>
            <a:r>
              <a:rPr lang="en-US" sz="1200" dirty="0" err="1">
                <a:effectLst/>
                <a:latin typeface="Times New Roman" panose="02020603050405020304" pitchFamily="18" charset="0"/>
                <a:ea typeface="Calibri" panose="020F0502020204030204" pitchFamily="34" charset="0"/>
              </a:rPr>
              <a:t>các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cửa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bán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đồ</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cho</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trẻ</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sơ</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sinh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đã</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xóa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dữ</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liệu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về</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họ</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Vậy</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thì</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họ</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đến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mua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thì</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một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hồ</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sơ</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mới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sẽ</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tạo</a:t>
            </a:r>
            <a:r>
              <a:rPr lang="en-US" sz="1200" dirty="0">
                <a:effectLst/>
                <a:latin typeface="Times New Roman" panose="02020603050405020304" pitchFamily="18" charset="0"/>
                <a:ea typeface="Calibri" panose="020F0502020204030204" pitchFamily="34" charset="0"/>
              </a:rPr>
              <a:t> ra.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sẽ</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cần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phải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nhắm</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làm</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mục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tiêu</a:t>
            </a:r>
            <a:r>
              <a:rPr lang="en-US" sz="1200" dirty="0">
                <a:effectLst/>
                <a:latin typeface="Times New Roman" panose="02020603050405020304" pitchFamily="18" charset="0"/>
                <a:ea typeface="Calibri" panose="020F0502020204030204" pitchFamily="34" charset="0"/>
              </a:rPr>
              <a:t> 1 </a:t>
            </a:r>
            <a:r>
              <a:rPr lang="en-US" sz="1200" dirty="0" err="1">
                <a:effectLst/>
                <a:latin typeface="Times New Roman" panose="02020603050405020304" pitchFamily="18" charset="0"/>
                <a:ea typeface="Calibri" panose="020F0502020204030204" pitchFamily="34" charset="0"/>
              </a:rPr>
              <a:t>lần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nữa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Vẫn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thể</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coi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họ</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là</a:t>
            </a:r>
            <a:r>
              <a:rPr lang="en-US" sz="1200" dirty="0">
                <a:effectLst/>
                <a:latin typeface="Times New Roman" panose="02020603050405020304" pitchFamily="18" charset="0"/>
                <a:ea typeface="Calibri" panose="020F0502020204030204" pitchFamily="34" charset="0"/>
              </a:rPr>
              <a:t> ‘KHM’</a:t>
            </a:r>
            <a:r>
              <a:rPr lang="en-US" sz="1200" dirty="0">
                <a:effectLst/>
                <a:latin typeface="Times New Roman" panose="02020603050405020304" pitchFamily="18" charset="0"/>
                <a:ea typeface="Calibri" panose="020F0502020204030204" pitchFamily="34" charset="0"/>
                <a:sym typeface="Wingdings" panose="05000000000000000000" pitchFamily="2" charset="2"/>
              </a:rPr>
              <a: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tần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suất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mua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a:t>
            </a:r>
            <a:endParaRPr lang="en-US" sz="1300" dirty="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dirty="0" err="1">
                <a:effectLst/>
                <a:latin typeface="Times New Roman" panose="02020603050405020304" pitchFamily="18" charset="0"/>
                <a:ea typeface="Calibri" panose="020F0502020204030204" pitchFamily="34" charset="0"/>
              </a:rPr>
              <a:t>Một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chưa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mua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trong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quý</a:t>
            </a:r>
            <a:r>
              <a:rPr lang="en-US" sz="1200" dirty="0">
                <a:effectLst/>
                <a:latin typeface="Times New Roman" panose="02020603050405020304" pitchFamily="18" charset="0"/>
                <a:ea typeface="Calibri" panose="020F0502020204030204" pitchFamily="34" charset="0"/>
              </a:rPr>
              <a:t> 1 </a:t>
            </a:r>
            <a:r>
              <a:rPr lang="en-US" sz="1200" dirty="0" err="1">
                <a:effectLst/>
                <a:latin typeface="Times New Roman" panose="02020603050405020304" pitchFamily="18" charset="0"/>
                <a:ea typeface="Calibri" panose="020F0502020204030204" pitchFamily="34" charset="0"/>
              </a:rPr>
              <a:t>cũng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thể</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được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xem</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là</a:t>
            </a:r>
            <a:r>
              <a:rPr lang="en-US" sz="1200" dirty="0">
                <a:effectLst/>
                <a:latin typeface="Times New Roman" panose="02020603050405020304" pitchFamily="18" charset="0"/>
                <a:ea typeface="Calibri" panose="020F0502020204030204" pitchFamily="34" charset="0"/>
              </a:rPr>
              <a:t> ‘KHM’ </a:t>
            </a:r>
            <a:r>
              <a:rPr lang="en-US" sz="1200" dirty="0" err="1">
                <a:effectLst/>
                <a:latin typeface="Times New Roman" panose="02020603050405020304" pitchFamily="18" charset="0"/>
                <a:ea typeface="Calibri" panose="020F0502020204030204" pitchFamily="34" charset="0"/>
              </a:rPr>
              <a:t>vì</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mục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đích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khuyến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mãi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trong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quý</a:t>
            </a:r>
            <a:r>
              <a:rPr lang="en-US" sz="1200" dirty="0">
                <a:effectLst/>
                <a:latin typeface="Times New Roman" panose="02020603050405020304" pitchFamily="18" charset="0"/>
                <a:ea typeface="Calibri" panose="020F0502020204030204" pitchFamily="34" charset="0"/>
              </a:rPr>
              <a:t> 2, </a:t>
            </a:r>
            <a:r>
              <a:rPr lang="en-US" sz="1200" dirty="0" err="1">
                <a:effectLst/>
                <a:latin typeface="Times New Roman" panose="02020603050405020304" pitchFamily="18" charset="0"/>
                <a:ea typeface="Calibri" panose="020F0502020204030204" pitchFamily="34" charset="0"/>
              </a:rPr>
              <a:t>khi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mà</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công</a:t>
            </a:r>
            <a:r>
              <a:rPr lang="en-US" sz="1200" dirty="0">
                <a:effectLst/>
                <a:latin typeface="Times New Roman" panose="02020603050405020304" pitchFamily="18" charset="0"/>
                <a:ea typeface="Calibri" panose="020F0502020204030204" pitchFamily="34" charset="0"/>
              </a:rPr>
              <a:t> ty </a:t>
            </a:r>
            <a:r>
              <a:rPr lang="en-US" sz="1200" dirty="0" err="1">
                <a:effectLst/>
                <a:latin typeface="Times New Roman" panose="02020603050405020304" pitchFamily="18" charset="0"/>
                <a:ea typeface="Calibri" panose="020F0502020204030204" pitchFamily="34" charset="0"/>
              </a:rPr>
              <a:t>đang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cố</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gắng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kích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hoạt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lại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a:t>
            </a:r>
            <a:endParaRPr lang="en-US" sz="1300" dirty="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Một</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trước</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kia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sử</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dụng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sản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phẩm</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bên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mình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nhưng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sau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lại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chuyển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sau</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đối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thủ</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cạnh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tranh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Công</a:t>
            </a:r>
            <a:r>
              <a:rPr lang="en-US" sz="1200" dirty="0">
                <a:effectLst/>
                <a:latin typeface="Times New Roman" panose="02020603050405020304" pitchFamily="18" charset="0"/>
                <a:ea typeface="Calibri" panose="020F0502020204030204" pitchFamily="34" charset="0"/>
              </a:rPr>
              <a:t> ty </a:t>
            </a:r>
            <a:r>
              <a:rPr lang="en-US" sz="1200" dirty="0" err="1">
                <a:effectLst/>
                <a:latin typeface="Times New Roman" panose="02020603050405020304" pitchFamily="18" charset="0"/>
                <a:ea typeface="Calibri" panose="020F0502020204030204" pitchFamily="34" charset="0"/>
              </a:rPr>
              <a:t>muốn</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kéo</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về</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lại</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phía</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mình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thì</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những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khách</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hàng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đó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cũng</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có</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thể</a:t>
            </a:r>
            <a:r>
              <a:rPr lang="en-US" sz="1200" dirty="0">
                <a:effectLst/>
                <a:latin typeface="Times New Roman" panose="02020603050405020304" pitchFamily="18" charset="0"/>
                <a:ea typeface="Calibri" panose="020F0502020204030204" pitchFamily="34" charset="0"/>
              </a:rPr>
              <a:t> </a:t>
            </a:r>
            <a:r>
              <a:rPr lang="en-US" sz="1200" dirty="0" err="1">
                <a:effectLst/>
                <a:latin typeface="Times New Roman" panose="02020603050405020304" pitchFamily="18" charset="0"/>
                <a:ea typeface="Calibri" panose="020F0502020204030204" pitchFamily="34" charset="0"/>
              </a:rPr>
              <a:t>là</a:t>
            </a:r>
            <a:r>
              <a:rPr lang="en-US" sz="1200" dirty="0">
                <a:effectLst/>
                <a:latin typeface="Times New Roman" panose="02020603050405020304" pitchFamily="18" charset="0"/>
                <a:ea typeface="Calibri" panose="020F0502020204030204" pitchFamily="34" charset="0"/>
              </a:rPr>
              <a:t> ‘KHM’.</a:t>
            </a:r>
            <a:endParaRPr lang="en-US" sz="1300" dirty="0">
              <a:effectLst/>
              <a:latin typeface="Times New Roman" panose="02020603050405020304" pitchFamily="18" charset="0"/>
              <a:ea typeface="Calibri" panose="020F0502020204030204" pitchFamily="34" charset="0"/>
            </a:endParaRPr>
          </a:p>
          <a:p>
            <a:pPr marL="0" indent="0">
              <a:lnSpc>
                <a:spcPct val="150000"/>
              </a:lnSpc>
              <a:buNone/>
            </a:pPr>
            <a:endParaRPr lang="en-US" sz="1800" dirty="0">
              <a:effectLst/>
              <a:latin typeface="Times New Roman" panose="02020603050405020304" pitchFamily="18" charset="0"/>
              <a:ea typeface="Times New Roman" panose="02020603050405020304" pitchFamily="18" charset="0"/>
            </a:endParaRPr>
          </a:p>
          <a:p>
            <a:pPr marL="0" indent="0">
              <a:lnSpc>
                <a:spcPct val="150000"/>
              </a:lnSpc>
              <a:buNone/>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99169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50000"/>
              </a:lnSpc>
              <a:buNone/>
            </a:pPr>
            <a:r>
              <a:rPr lang="en-US" sz="1800" i="1">
                <a:solidFill>
                  <a:srgbClr val="000000"/>
                </a:solidFill>
                <a:effectLst/>
                <a:latin typeface="Times New Roman" panose="02020603050405020304" pitchFamily="18" charset="0"/>
                <a:ea typeface="Times New Roman" panose="02020603050405020304" pitchFamily="18" charset="0"/>
              </a:rPr>
              <a:t>Cam kết là một chức năng của sự hài lòng với thương hiệu hoặc ưu đãi mà thương hiệu mang lại hay sự hấp dẫn của các lựa chọn thay thế và sự liên đới đến thương hiệu hoặc ưu đãi. Mức độ tham gia sẽ thấp nếu sản phẩm hoặc bối cảnh sử dụng của nó tương đối khô</a:t>
            </a:r>
          </a:p>
          <a:p>
            <a:pPr marL="2286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Jan Hofmeys đã phát triển ‘Mô hình chuyển đổi’ đã được sử dụng để hướng dẫn thu hút khách hàng trong nhiều ngành bao gồm xuất bản và dịch vụ tài chính. Mô hình chứa một loại các câu hỏi được thiết kế để đánh giá liệu khách hàng có khả năng chuyển đổi hay không.</a:t>
            </a:r>
            <a:endParaRPr lang="en-US" sz="1800">
              <a:effectLst/>
              <a:latin typeface="Times New Roman" panose="02020603050405020304" pitchFamily="18" charset="0"/>
              <a:ea typeface="Times New Roman" panose="02020603050405020304" pitchFamily="18" charset="0"/>
            </a:endParaRPr>
          </a:p>
          <a:p>
            <a:pPr marL="2286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Tiên đề cơ bản của ông: </a:t>
            </a:r>
            <a:r>
              <a:rPr lang="en-US" sz="1800" b="1">
                <a:solidFill>
                  <a:srgbClr val="000000"/>
                </a:solidFill>
                <a:effectLst/>
                <a:latin typeface="Times New Roman" panose="02020603050405020304" pitchFamily="18" charset="0"/>
                <a:ea typeface="Times New Roman" panose="02020603050405020304" pitchFamily="18" charset="0"/>
              </a:rPr>
              <a:t>NHỮNG KHÁCH HÀNG KHÔNG CAM KẾT CÓ NHIỀU KHẢ NĂNG SẴN SÀNG CHUYỂN SANG NHÀ CUNG CẤP KHÁC.</a:t>
            </a:r>
            <a:endParaRPr lang="en-US" sz="1800">
              <a:effectLst/>
              <a:latin typeface="Times New Roman" panose="02020603050405020304" pitchFamily="18" charset="0"/>
              <a:ea typeface="Times New Roman" panose="02020603050405020304" pitchFamily="18" charset="0"/>
            </a:endParaRPr>
          </a:p>
          <a:p>
            <a:pPr marL="228600" algn="just">
              <a:lnSpc>
                <a:spcPct val="150000"/>
              </a:lnSpc>
            </a:pPr>
            <a:r>
              <a:rPr lang="en-US" sz="1800" i="1">
                <a:solidFill>
                  <a:srgbClr val="000000"/>
                </a:solidFill>
                <a:effectLst/>
                <a:latin typeface="Times New Roman" panose="02020603050405020304" pitchFamily="18" charset="0"/>
                <a:ea typeface="Times New Roman" panose="02020603050405020304" pitchFamily="18" charset="0"/>
              </a:rPr>
              <a:t>Cam kết là một chức năng của sự hài lòng với thương hiệu hoặc ưu đãi mà thương hiệu mang lại hay sự hấp dẫn của các lựa chọn thay thế và sự liên đới đến thương hiệu hoặc ưu đãi. Mức độ tham gia sẽ thấp nếu sản phẩm hoặc bối cảnh sử dụng của nó tương đối không quan trọng đối với khách hàng.</a:t>
            </a:r>
            <a:endParaRPr lang="en-US" sz="1800">
              <a:effectLst/>
              <a:latin typeface="Times New Roman" panose="02020603050405020304" pitchFamily="18" charset="0"/>
              <a:ea typeface="Times New Roman" panose="02020603050405020304" pitchFamily="18" charset="0"/>
            </a:endParaRPr>
          </a:p>
          <a:p>
            <a:pPr marL="2286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Hofmeyr gợi ý rằng các công ty có thể đo lường cam kết của khách hàng bằng cách chỉ hỏi bốn câu hỏi:</a:t>
            </a:r>
            <a:endParaRPr lang="en-US" sz="18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Bạn hài lòng với &lt;bất cứ điều gì&gt; như thế nào?</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Mối quan hệ này có phải là điều bạn quan tâm không?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 bất kỳ &lt;bất cứ điều gì&gt; khác hấp dẫn bạn không?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 vậy, cái này khác cái kia như thế nào?</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50000"/>
              </a:lnSpc>
              <a:buNone/>
            </a:pPr>
            <a:r>
              <a:rPr lang="en-US" sz="1800" i="1">
                <a:solidFill>
                  <a:srgbClr val="000000"/>
                </a:solidFill>
                <a:effectLst/>
                <a:latin typeface="Times New Roman" panose="02020603050405020304" pitchFamily="18" charset="0"/>
                <a:ea typeface="Times New Roman" panose="02020603050405020304" pitchFamily="18" charset="0"/>
              </a:rPr>
              <a:t>ng quan trọng đối với khách hàng</a:t>
            </a:r>
            <a:endParaRPr lang="en-US"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9718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150000"/>
              </a:lnSpc>
            </a:pPr>
            <a:r>
              <a:rPr lang="en-US" sz="1200" dirty="0" err="1">
                <a:solidFill>
                  <a:srgbClr val="000000"/>
                </a:solidFill>
                <a:effectLst/>
                <a:latin typeface="Times New Roman" panose="02020603050405020304" pitchFamily="18" charset="0"/>
                <a:ea typeface="Times New Roman" panose="02020603050405020304" pitchFamily="18" charset="0"/>
              </a:rPr>
              <a:t>Đối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với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khách</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hàng</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của</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đang</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sử</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dụng</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hiện</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tại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mô</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hình</a:t>
            </a:r>
            <a:r>
              <a:rPr lang="en-US" sz="1200" dirty="0">
                <a:solidFill>
                  <a:srgbClr val="000000"/>
                </a:solidFill>
                <a:effectLst/>
                <a:latin typeface="Times New Roman" panose="02020603050405020304" pitchFamily="18" charset="0"/>
                <a:ea typeface="Times New Roman" panose="02020603050405020304" pitchFamily="18" charset="0"/>
              </a:rPr>
              <a:t> chia ra </a:t>
            </a:r>
            <a:r>
              <a:rPr lang="en-US" sz="1200" dirty="0" err="1">
                <a:solidFill>
                  <a:srgbClr val="000000"/>
                </a:solidFill>
                <a:effectLst/>
                <a:latin typeface="Times New Roman" panose="02020603050405020304" pitchFamily="18" charset="0"/>
                <a:ea typeface="Times New Roman" panose="02020603050405020304" pitchFamily="18" charset="0"/>
              </a:rPr>
              <a:t>làm</a:t>
            </a:r>
            <a:r>
              <a:rPr lang="en-US" sz="1200" dirty="0">
                <a:solidFill>
                  <a:srgbClr val="000000"/>
                </a:solidFill>
                <a:effectLst/>
                <a:latin typeface="Times New Roman" panose="02020603050405020304" pitchFamily="18" charset="0"/>
                <a:ea typeface="Times New Roman" panose="02020603050405020304" pitchFamily="18" charset="0"/>
              </a:rPr>
              <a:t> 2 </a:t>
            </a:r>
            <a:r>
              <a:rPr lang="en-US" sz="1200" dirty="0" err="1">
                <a:solidFill>
                  <a:srgbClr val="000000"/>
                </a:solidFill>
                <a:effectLst/>
                <a:latin typeface="Times New Roman" panose="02020603050405020304" pitchFamily="18" charset="0"/>
                <a:ea typeface="Times New Roman" panose="02020603050405020304" pitchFamily="18" charset="0"/>
              </a:rPr>
              <a:t>nhóm</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chính</a:t>
            </a:r>
            <a:r>
              <a:rPr lang="en-US" sz="1200" dirty="0">
                <a:solidFill>
                  <a:srgbClr val="000000"/>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200" b="1" dirty="0" err="1">
                <a:solidFill>
                  <a:srgbClr val="000000"/>
                </a:solidFill>
                <a:effectLst/>
                <a:latin typeface="Times New Roman" panose="02020603050405020304" pitchFamily="18" charset="0"/>
                <a:ea typeface="Calibri" panose="020F0502020204030204" pitchFamily="34" charset="0"/>
              </a:rPr>
              <a:t>Khách</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hàng</a:t>
            </a:r>
            <a:r>
              <a:rPr lang="en-US" sz="1200" b="1" dirty="0">
                <a:solidFill>
                  <a:srgbClr val="000000"/>
                </a:solidFill>
                <a:effectLst/>
                <a:latin typeface="Times New Roman" panose="02020603050405020304" pitchFamily="18" charset="0"/>
                <a:ea typeface="Calibri" panose="020F0502020204030204" pitchFamily="34" charset="0"/>
              </a:rPr>
              <a:t> cam </a:t>
            </a:r>
            <a:r>
              <a:rPr lang="en-US" sz="1200" b="1" dirty="0" err="1">
                <a:solidFill>
                  <a:srgbClr val="000000"/>
                </a:solidFill>
                <a:effectLst/>
                <a:latin typeface="Times New Roman" panose="02020603050405020304" pitchFamily="18" charset="0"/>
                <a:ea typeface="Calibri" panose="020F0502020204030204" pitchFamily="34" charset="0"/>
              </a:rPr>
              <a:t>kết</a:t>
            </a:r>
            <a:r>
              <a:rPr lang="en-US" sz="1200" b="1" dirty="0">
                <a:solidFill>
                  <a:srgbClr val="000000"/>
                </a:solidFill>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742950" lvl="1" indent="-285750" algn="just">
              <a:lnSpc>
                <a:spcPct val="150000"/>
              </a:lnSpc>
              <a:buFont typeface="Wingdings" panose="05000000000000000000" pitchFamily="2" charset="2"/>
              <a:buChar char=""/>
            </a:pPr>
            <a:r>
              <a:rPr lang="en-US" sz="1200" i="1" dirty="0" err="1">
                <a:solidFill>
                  <a:srgbClr val="000000"/>
                </a:solidFill>
                <a:effectLst/>
                <a:latin typeface="Times New Roman" panose="02020603050405020304" pitchFamily="18" charset="0"/>
                <a:ea typeface="Times New Roman" panose="02020603050405020304" pitchFamily="18" charset="0"/>
              </a:rPr>
              <a:t>Khách</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hàng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không</a:t>
            </a:r>
            <a:r>
              <a:rPr lang="en-US" sz="1200" i="1" dirty="0">
                <a:solidFill>
                  <a:srgbClr val="000000"/>
                </a:solidFill>
                <a:effectLst/>
                <a:latin typeface="Times New Roman" panose="02020603050405020304" pitchFamily="18" charset="0"/>
                <a:ea typeface="Times New Roman" panose="02020603050405020304" pitchFamily="18" charset="0"/>
              </a:rPr>
              <a:t> lay </a:t>
            </a:r>
            <a:r>
              <a:rPr lang="en-US" sz="1200" i="1" dirty="0" err="1">
                <a:solidFill>
                  <a:srgbClr val="000000"/>
                </a:solidFill>
                <a:effectLst/>
                <a:latin typeface="Times New Roman" panose="02020603050405020304" pitchFamily="18" charset="0"/>
                <a:ea typeface="Times New Roman" panose="02020603050405020304" pitchFamily="18" charset="0"/>
              </a:rPr>
              <a:t>chuyển</a:t>
            </a:r>
            <a:r>
              <a:rPr lang="en-US" sz="1200" dirty="0">
                <a:solidFill>
                  <a:srgbClr val="000000"/>
                </a:solidFill>
                <a:effectLst/>
                <a:latin typeface="Times New Roman" panose="02020603050405020304" pitchFamily="18" charset="0"/>
                <a:ea typeface="Times New Roman" panose="02020603050405020304" pitchFamily="18" charset="0"/>
              </a:rPr>
              <a:t> (Entrenched customers): </a:t>
            </a:r>
            <a:r>
              <a:rPr lang="en-US" sz="1200" dirty="0" err="1">
                <a:solidFill>
                  <a:srgbClr val="000000"/>
                </a:solidFill>
                <a:effectLst/>
                <a:latin typeface="Times New Roman" panose="02020603050405020304" pitchFamily="18" charset="0"/>
                <a:ea typeface="Times New Roman" panose="02020603050405020304" pitchFamily="18" charset="0"/>
              </a:rPr>
              <a:t>ít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có</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khả</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năng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chuyển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đổi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trong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thời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gian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trước</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mắt</a:t>
            </a:r>
            <a:r>
              <a:rPr lang="en-US" sz="1200" dirty="0">
                <a:solidFill>
                  <a:srgbClr val="000000"/>
                </a:solidFill>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sz="1200" i="1" dirty="0" err="1">
                <a:solidFill>
                  <a:srgbClr val="000000"/>
                </a:solidFill>
                <a:effectLst/>
                <a:latin typeface="Times New Roman" panose="02020603050405020304" pitchFamily="18" charset="0"/>
                <a:ea typeface="Times New Roman" panose="02020603050405020304" pitchFamily="18" charset="0"/>
              </a:rPr>
              <a:t>Khách</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hàng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trung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bình</a:t>
            </a:r>
            <a:r>
              <a:rPr lang="en-US" sz="1200" dirty="0">
                <a:solidFill>
                  <a:srgbClr val="000000"/>
                </a:solidFill>
                <a:effectLst/>
                <a:latin typeface="Times New Roman" panose="02020603050405020304" pitchFamily="18" charset="0"/>
                <a:ea typeface="Times New Roman" panose="02020603050405020304" pitchFamily="18" charset="0"/>
              </a:rPr>
              <a:t> (Average customers): </a:t>
            </a:r>
            <a:r>
              <a:rPr lang="en-US" sz="1200" dirty="0" err="1">
                <a:solidFill>
                  <a:srgbClr val="000000"/>
                </a:solidFill>
                <a:effectLst/>
                <a:latin typeface="Times New Roman" panose="02020603050405020304" pitchFamily="18" charset="0"/>
                <a:ea typeface="Times New Roman" panose="02020603050405020304" pitchFamily="18" charset="0"/>
              </a:rPr>
              <a:t>ít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có</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khả</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năng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chuyển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đổi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trong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ngắn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hạn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nhưng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có</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thể</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trong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trung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hạn</a:t>
            </a:r>
            <a:r>
              <a:rPr lang="en-US" sz="1200" dirty="0">
                <a:solidFill>
                  <a:srgbClr val="000000"/>
                </a:solidFill>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200" b="1" dirty="0" err="1">
                <a:solidFill>
                  <a:srgbClr val="000000"/>
                </a:solidFill>
                <a:effectLst/>
                <a:latin typeface="Times New Roman" panose="02020603050405020304" pitchFamily="18" charset="0"/>
                <a:ea typeface="Calibri" panose="020F0502020204030204" pitchFamily="34" charset="0"/>
              </a:rPr>
              <a:t>Khách</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hàng</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không</a:t>
            </a:r>
            <a:r>
              <a:rPr lang="en-US" sz="1200" b="1" dirty="0">
                <a:solidFill>
                  <a:srgbClr val="000000"/>
                </a:solidFill>
                <a:effectLst/>
                <a:latin typeface="Times New Roman" panose="02020603050405020304" pitchFamily="18" charset="0"/>
                <a:ea typeface="Calibri" panose="020F0502020204030204" pitchFamily="34" charset="0"/>
              </a:rPr>
              <a:t> cam </a:t>
            </a:r>
            <a:r>
              <a:rPr lang="en-US" sz="1200" b="1" dirty="0" err="1">
                <a:solidFill>
                  <a:srgbClr val="000000"/>
                </a:solidFill>
                <a:effectLst/>
                <a:latin typeface="Times New Roman" panose="02020603050405020304" pitchFamily="18" charset="0"/>
                <a:ea typeface="Calibri" panose="020F0502020204030204" pitchFamily="34" charset="0"/>
              </a:rPr>
              <a:t>kết</a:t>
            </a:r>
            <a:r>
              <a:rPr lang="en-US" sz="1200" b="1" dirty="0">
                <a:solidFill>
                  <a:srgbClr val="000000"/>
                </a:solidFill>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742950" lvl="1" indent="-285750" algn="just">
              <a:lnSpc>
                <a:spcPct val="150000"/>
              </a:lnSpc>
              <a:buFont typeface="Wingdings" panose="05000000000000000000" pitchFamily="2" charset="2"/>
              <a:buChar char=""/>
            </a:pPr>
            <a:r>
              <a:rPr lang="en-US" sz="1200" i="1" dirty="0" err="1">
                <a:solidFill>
                  <a:srgbClr val="000000"/>
                </a:solidFill>
                <a:effectLst/>
                <a:latin typeface="Times New Roman" panose="02020603050405020304" pitchFamily="18" charset="0"/>
                <a:ea typeface="Times New Roman" panose="02020603050405020304" pitchFamily="18" charset="0"/>
              </a:rPr>
              <a:t>Khách</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hàng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nông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nổi</a:t>
            </a:r>
            <a:r>
              <a:rPr lang="en-US" sz="1200" dirty="0">
                <a:solidFill>
                  <a:srgbClr val="000000"/>
                </a:solidFill>
                <a:effectLst/>
                <a:latin typeface="Times New Roman" panose="02020603050405020304" pitchFamily="18" charset="0"/>
                <a:ea typeface="Times New Roman" panose="02020603050405020304" pitchFamily="18" charset="0"/>
              </a:rPr>
              <a:t> (shallow customers): </a:t>
            </a:r>
            <a:r>
              <a:rPr lang="en-US" sz="1200" dirty="0" err="1">
                <a:solidFill>
                  <a:srgbClr val="000000"/>
                </a:solidFill>
                <a:effectLst/>
                <a:latin typeface="Times New Roman" panose="02020603050405020304" pitchFamily="18" charset="0"/>
                <a:ea typeface="Times New Roman" panose="02020603050405020304" pitchFamily="18" charset="0"/>
              </a:rPr>
              <a:t>có</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mức</a:t>
            </a:r>
            <a:r>
              <a:rPr lang="en-US" sz="1200" dirty="0">
                <a:solidFill>
                  <a:srgbClr val="000000"/>
                </a:solidFill>
                <a:effectLst/>
                <a:latin typeface="Times New Roman" panose="02020603050405020304" pitchFamily="18" charset="0"/>
                <a:ea typeface="Times New Roman" panose="02020603050405020304" pitchFamily="18" charset="0"/>
              </a:rPr>
              <a:t> cam </a:t>
            </a:r>
            <a:r>
              <a:rPr lang="en-US" sz="1200" dirty="0" err="1">
                <a:solidFill>
                  <a:srgbClr val="000000"/>
                </a:solidFill>
                <a:effectLst/>
                <a:latin typeface="Times New Roman" panose="02020603050405020304" pitchFamily="18" charset="0"/>
                <a:ea typeface="Times New Roman" panose="02020603050405020304" pitchFamily="18" charset="0"/>
              </a:rPr>
              <a:t>kết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thấp</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hơn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bình</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thường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và</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họ</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sẵn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sàng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xem</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xét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các</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lựa</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chọn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khác</a:t>
            </a:r>
            <a:r>
              <a:rPr lang="en-US" sz="1200" dirty="0">
                <a:solidFill>
                  <a:srgbClr val="000000"/>
                </a:solidFill>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sz="1200" i="1" dirty="0" err="1">
                <a:solidFill>
                  <a:srgbClr val="000000"/>
                </a:solidFill>
                <a:effectLst/>
                <a:latin typeface="Times New Roman" panose="02020603050405020304" pitchFamily="18" charset="0"/>
                <a:ea typeface="Times New Roman" panose="02020603050405020304" pitchFamily="18" charset="0"/>
              </a:rPr>
              <a:t>Khách</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hàng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chuyển</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đổi</a:t>
            </a:r>
            <a:r>
              <a:rPr lang="en-US" sz="1200" dirty="0">
                <a:solidFill>
                  <a:srgbClr val="000000"/>
                </a:solidFill>
                <a:effectLst/>
                <a:latin typeface="Times New Roman" panose="02020603050405020304" pitchFamily="18" charset="0"/>
                <a:ea typeface="Times New Roman" panose="02020603050405020304" pitchFamily="18" charset="0"/>
              </a:rPr>
              <a:t> (Convertible customers) : </a:t>
            </a:r>
            <a:r>
              <a:rPr lang="en-US" sz="1200" dirty="0" err="1">
                <a:solidFill>
                  <a:srgbClr val="000000"/>
                </a:solidFill>
                <a:effectLst/>
                <a:latin typeface="Times New Roman" panose="02020603050405020304" pitchFamily="18" charset="0"/>
                <a:ea typeface="Times New Roman" panose="02020603050405020304" pitchFamily="18" charset="0"/>
              </a:rPr>
              <a:t>có</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nhiều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khả</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năng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bỏ</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đi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mất</a:t>
            </a:r>
            <a:r>
              <a:rPr lang="en-US" sz="1200" dirty="0">
                <a:solidFill>
                  <a:srgbClr val="000000"/>
                </a:solidFill>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algn="just">
              <a:lnSpc>
                <a:spcPct val="150000"/>
              </a:lnSpc>
            </a:pPr>
            <a:r>
              <a:rPr lang="en-US" sz="1200" dirty="0" err="1">
                <a:solidFill>
                  <a:srgbClr val="000000"/>
                </a:solidFill>
                <a:effectLst/>
                <a:latin typeface="Times New Roman" panose="02020603050405020304" pitchFamily="18" charset="0"/>
                <a:ea typeface="Times New Roman" panose="02020603050405020304" pitchFamily="18" charset="0"/>
              </a:rPr>
              <a:t>Đối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với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khách</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hàng</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của</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đối</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thủ</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cạnh</a:t>
            </a:r>
            <a:r>
              <a:rPr lang="en-US" sz="1200" b="1" i="1" dirty="0">
                <a:solidFill>
                  <a:srgbClr val="000000"/>
                </a:solidFill>
                <a:effectLst/>
                <a:latin typeface="Times New Roman" panose="02020603050405020304" pitchFamily="18" charset="0"/>
                <a:ea typeface="Times New Roman" panose="02020603050405020304" pitchFamily="18" charset="0"/>
              </a:rPr>
              <a:t> </a:t>
            </a:r>
            <a:r>
              <a:rPr lang="en-US" sz="1200" b="1" i="1" dirty="0" err="1">
                <a:solidFill>
                  <a:srgbClr val="000000"/>
                </a:solidFill>
                <a:effectLst/>
                <a:latin typeface="Times New Roman" panose="02020603050405020304" pitchFamily="18" charset="0"/>
                <a:ea typeface="Times New Roman" panose="02020603050405020304" pitchFamily="18" charset="0"/>
              </a:rPr>
              <a:t>tranh</a:t>
            </a:r>
            <a:r>
              <a:rPr lang="en-US" sz="1200" b="1" dirty="0">
                <a:solidFill>
                  <a:srgbClr val="000000"/>
                </a:solidFill>
                <a:effectLst/>
                <a:latin typeface="Times New Roman" panose="02020603050405020304" pitchFamily="18" charset="0"/>
                <a:ea typeface="Times New Roman" panose="02020603050405020304" pitchFamily="18" charset="0"/>
              </a:rPr>
              <a: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mô</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hình</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cũng</a:t>
            </a:r>
            <a:r>
              <a:rPr lang="en-US" sz="1200" dirty="0">
                <a:solidFill>
                  <a:srgbClr val="000000"/>
                </a:solidFill>
                <a:effectLst/>
                <a:latin typeface="Times New Roman" panose="02020603050405020304" pitchFamily="18" charset="0"/>
                <a:ea typeface="Times New Roman" panose="02020603050405020304" pitchFamily="18" charset="0"/>
              </a:rPr>
              <a:t> chia </a:t>
            </a:r>
            <a:r>
              <a:rPr lang="en-US" sz="1200" dirty="0" err="1">
                <a:solidFill>
                  <a:srgbClr val="000000"/>
                </a:solidFill>
                <a:effectLst/>
                <a:latin typeface="Times New Roman" panose="02020603050405020304" pitchFamily="18" charset="0"/>
                <a:ea typeface="Times New Roman" panose="02020603050405020304" pitchFamily="18" charset="0"/>
              </a:rPr>
              <a:t>thành</a:t>
            </a:r>
            <a:r>
              <a:rPr lang="en-US" sz="1200" dirty="0">
                <a:solidFill>
                  <a:srgbClr val="000000"/>
                </a:solidFill>
                <a:effectLst/>
                <a:latin typeface="Times New Roman" panose="02020603050405020304" pitchFamily="18" charset="0"/>
                <a:ea typeface="Times New Roman" panose="02020603050405020304" pitchFamily="18" charset="0"/>
              </a:rPr>
              <a:t> 2 </a:t>
            </a:r>
            <a:r>
              <a:rPr lang="en-US" sz="1200" dirty="0" err="1">
                <a:solidFill>
                  <a:srgbClr val="000000"/>
                </a:solidFill>
                <a:effectLst/>
                <a:latin typeface="Times New Roman" panose="02020603050405020304" pitchFamily="18" charset="0"/>
                <a:ea typeface="Times New Roman" panose="02020603050405020304" pitchFamily="18" charset="0"/>
              </a:rPr>
              <a:t>nhóm</a:t>
            </a:r>
            <a:r>
              <a:rPr lang="en-US" sz="1200" dirty="0">
                <a:solidFill>
                  <a:srgbClr val="000000"/>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200" b="1" dirty="0" err="1">
                <a:solidFill>
                  <a:srgbClr val="000000"/>
                </a:solidFill>
                <a:effectLst/>
                <a:latin typeface="Times New Roman" panose="02020603050405020304" pitchFamily="18" charset="0"/>
                <a:ea typeface="Calibri" panose="020F0502020204030204" pitchFamily="34" charset="0"/>
              </a:rPr>
              <a:t>Khách</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hàng</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có</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thể</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chuyển</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đổi</a:t>
            </a:r>
            <a:r>
              <a:rPr lang="en-US" sz="1200" b="1" dirty="0">
                <a:solidFill>
                  <a:srgbClr val="000000"/>
                </a:solidFill>
                <a:effectLst/>
                <a:latin typeface="Times New Roman" panose="02020603050405020304" pitchFamily="18" charset="0"/>
                <a:ea typeface="Calibri" panose="020F0502020204030204" pitchFamily="34" charset="0"/>
              </a:rPr>
              <a:t>:</a:t>
            </a:r>
            <a:endParaRPr lang="en-US" sz="1200" dirty="0">
              <a:effectLst/>
              <a:latin typeface="Times New Roman" panose="02020603050405020304" pitchFamily="18" charset="0"/>
              <a:ea typeface="Calibri" panose="020F0502020204030204" pitchFamily="34" charset="0"/>
            </a:endParaRPr>
          </a:p>
          <a:p>
            <a:pPr marL="742950" lvl="1" indent="-285750" algn="just">
              <a:lnSpc>
                <a:spcPct val="150000"/>
              </a:lnSpc>
              <a:buFont typeface="Wingdings" panose="05000000000000000000" pitchFamily="2" charset="2"/>
              <a:buChar char=""/>
            </a:pPr>
            <a:r>
              <a:rPr lang="en-US" sz="1200" i="1" dirty="0" err="1">
                <a:solidFill>
                  <a:srgbClr val="000000"/>
                </a:solidFill>
                <a:effectLst/>
                <a:latin typeface="Times New Roman" panose="02020603050405020304" pitchFamily="18" charset="0"/>
                <a:ea typeface="Times New Roman" panose="02020603050405020304" pitchFamily="18" charset="0"/>
              </a:rPr>
              <a:t>Khách</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hàng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sẵn</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sàng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chuyển</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đổi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là</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những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người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thích</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thương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khác</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hơn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là</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thương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tại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mặc</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dù</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tại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họ</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chưa</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chuyển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đổi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nhưng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họ</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sẵn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sàng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chuyển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đổi</a:t>
            </a:r>
            <a:r>
              <a:rPr lang="en-US" sz="1200" dirty="0">
                <a:solidFill>
                  <a:srgbClr val="000000"/>
                </a:solidFill>
                <a:effectLst/>
                <a:latin typeface="Times New Roman" panose="02020603050405020304" pitchFamily="18" charset="0"/>
                <a:ea typeface="Times New Roman" panose="02020603050405020304" pitchFamily="18" charset="0"/>
              </a:rPr>
              <a:t> sang </a:t>
            </a:r>
            <a:r>
              <a:rPr lang="en-US" sz="1200" dirty="0" err="1">
                <a:solidFill>
                  <a:srgbClr val="000000"/>
                </a:solidFill>
                <a:effectLst/>
                <a:latin typeface="Times New Roman" panose="02020603050405020304" pitchFamily="18" charset="0"/>
                <a:ea typeface="Times New Roman" panose="02020603050405020304" pitchFamily="18" charset="0"/>
              </a:rPr>
              <a:t>một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thương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khác</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trong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tương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lai</a:t>
            </a:r>
            <a:r>
              <a:rPr lang="en-US" sz="1200" dirty="0">
                <a:solidFill>
                  <a:srgbClr val="000000"/>
                </a:solidFill>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sz="1200" i="1" dirty="0" err="1">
                <a:solidFill>
                  <a:srgbClr val="000000"/>
                </a:solidFill>
                <a:effectLst/>
                <a:latin typeface="Times New Roman" panose="02020603050405020304" pitchFamily="18" charset="0"/>
                <a:ea typeface="Times New Roman" panose="02020603050405020304" pitchFamily="18" charset="0"/>
              </a:rPr>
              <a:t>Khách</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hàng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dao</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động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là</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những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người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bị</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hút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bởi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các</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thương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khác</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cũng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giống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như</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là</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với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thương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tại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mà</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họ</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đang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gắn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bó</a:t>
            </a:r>
            <a:r>
              <a:rPr lang="en-US" sz="1200" i="1" dirty="0">
                <a:solidFill>
                  <a:srgbClr val="000000"/>
                </a:solidFill>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200" b="1" dirty="0" err="1">
                <a:solidFill>
                  <a:srgbClr val="000000"/>
                </a:solidFill>
                <a:effectLst/>
                <a:latin typeface="Times New Roman" panose="02020603050405020304" pitchFamily="18" charset="0"/>
                <a:ea typeface="Calibri" panose="020F0502020204030204" pitchFamily="34" charset="0"/>
              </a:rPr>
              <a:t>Khách</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hàng</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không</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thể</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chuyển</a:t>
            </a:r>
            <a:r>
              <a:rPr lang="en-US" sz="1200" b="1" dirty="0">
                <a:solidFill>
                  <a:srgbClr val="000000"/>
                </a:solidFill>
                <a:effectLst/>
                <a:latin typeface="Times New Roman" panose="02020603050405020304" pitchFamily="18" charset="0"/>
                <a:ea typeface="Calibri" panose="020F0502020204030204" pitchFamily="34" charset="0"/>
              </a:rPr>
              <a:t> </a:t>
            </a:r>
            <a:r>
              <a:rPr lang="en-US" sz="1200" b="1" dirty="0" err="1">
                <a:solidFill>
                  <a:srgbClr val="000000"/>
                </a:solidFill>
                <a:effectLst/>
                <a:latin typeface="Times New Roman" panose="02020603050405020304" pitchFamily="18" charset="0"/>
                <a:ea typeface="Calibri" panose="020F0502020204030204" pitchFamily="34" charset="0"/>
              </a:rPr>
              <a:t>đổi</a:t>
            </a:r>
            <a:r>
              <a:rPr lang="en-US" sz="1200" b="1" dirty="0">
                <a:solidFill>
                  <a:srgbClr val="000000"/>
                </a:solidFill>
                <a:effectLst/>
                <a:latin typeface="Times New Roman" panose="02020603050405020304" pitchFamily="18" charset="0"/>
                <a:ea typeface="Calibri" panose="020F0502020204030204" pitchFamily="34" charset="0"/>
              </a:rPr>
              <a:t>: </a:t>
            </a:r>
            <a:endParaRPr lang="en-US" sz="1200" dirty="0">
              <a:effectLst/>
              <a:latin typeface="Times New Roman" panose="02020603050405020304" pitchFamily="18" charset="0"/>
              <a:ea typeface="Calibri" panose="020F0502020204030204" pitchFamily="34" charset="0"/>
            </a:endParaRPr>
          </a:p>
          <a:p>
            <a:pPr marL="742950" lvl="1" indent="-285750" algn="just">
              <a:lnSpc>
                <a:spcPct val="150000"/>
              </a:lnSpc>
              <a:buFont typeface="Wingdings" panose="05000000000000000000" pitchFamily="2" charset="2"/>
              <a:buChar char=""/>
            </a:pPr>
            <a:r>
              <a:rPr lang="en-US" sz="1200" i="1" dirty="0" err="1">
                <a:solidFill>
                  <a:srgbClr val="000000"/>
                </a:solidFill>
                <a:effectLst/>
                <a:latin typeface="Times New Roman" panose="02020603050405020304" pitchFamily="18" charset="0"/>
                <a:ea typeface="Times New Roman" panose="02020603050405020304" pitchFamily="18" charset="0"/>
              </a:rPr>
              <a:t>Khách</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hàng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khó</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chuyển</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đổi</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là</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những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người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đang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thích</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thương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tại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của</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họ</a:t>
            </a:r>
            <a:r>
              <a:rPr lang="en-US" sz="1200" dirty="0">
                <a:solidFill>
                  <a:srgbClr val="000000"/>
                </a:solidFill>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sz="1200" i="1" dirty="0" err="1">
                <a:solidFill>
                  <a:srgbClr val="000000"/>
                </a:solidFill>
                <a:effectLst/>
                <a:latin typeface="Times New Roman" panose="02020603050405020304" pitchFamily="18" charset="0"/>
                <a:ea typeface="Times New Roman" panose="02020603050405020304" pitchFamily="18" charset="0"/>
              </a:rPr>
              <a:t>Khách</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hàng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không</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i="1" dirty="0" err="1">
                <a:solidFill>
                  <a:srgbClr val="000000"/>
                </a:solidFill>
                <a:effectLst/>
                <a:latin typeface="Times New Roman" panose="02020603050405020304" pitchFamily="18" charset="0"/>
                <a:ea typeface="Times New Roman" panose="02020603050405020304" pitchFamily="18" charset="0"/>
              </a:rPr>
              <a:t>thể</a:t>
            </a:r>
            <a:r>
              <a:rPr lang="en-US" sz="1200" i="1" dirty="0">
                <a:solidFill>
                  <a:srgbClr val="000000"/>
                </a:solidFill>
                <a:effectLst/>
                <a:latin typeface="Times New Roman" panose="02020603050405020304" pitchFamily="18" charset="0"/>
                <a:ea typeface="Times New Roman" panose="02020603050405020304" pitchFamily="18" charset="0"/>
              </a:rPr>
              <a:t> lay </a:t>
            </a:r>
            <a:r>
              <a:rPr lang="en-US" sz="1200" i="1" dirty="0" err="1">
                <a:solidFill>
                  <a:srgbClr val="000000"/>
                </a:solidFill>
                <a:effectLst/>
                <a:latin typeface="Times New Roman" panose="02020603050405020304" pitchFamily="18" charset="0"/>
                <a:ea typeface="Times New Roman" panose="02020603050405020304" pitchFamily="18" charset="0"/>
              </a:rPr>
              <a:t>chuyển</a:t>
            </a:r>
            <a:r>
              <a:rPr lang="en-US" sz="1200" i="1"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là</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những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người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có</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một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sự</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yêu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thích</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mạnh</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mẽ</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thương</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hiệu</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hiện</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tại</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của</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rPr>
              <a:t>họ</a:t>
            </a:r>
            <a:r>
              <a:rPr lang="en-US" sz="1200" dirty="0">
                <a:solidFill>
                  <a:srgbClr val="000000"/>
                </a:solidFill>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err="1">
                <a:solidFill>
                  <a:srgbClr val="000000"/>
                </a:solidFill>
                <a:effectLst/>
                <a:latin typeface="Times New Roman" panose="02020603050405020304" pitchFamily="18" charset="0"/>
                <a:ea typeface="Times New Roman" panose="02020603050405020304" pitchFamily="18" charset="0"/>
              </a:rPr>
              <a:t>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gợi</a:t>
            </a:r>
            <a:r>
              <a:rPr lang="en-US" sz="1800" dirty="0">
                <a:solidFill>
                  <a:srgbClr val="000000"/>
                </a:solidFill>
                <a:effectLst/>
                <a:latin typeface="Times New Roman" panose="02020603050405020304" pitchFamily="18" charset="0"/>
                <a:ea typeface="Times New Roman" panose="02020603050405020304" pitchFamily="18" charset="0"/>
              </a:rPr>
              <a:t> ý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số</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lược</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800" dirty="0" err="1">
                <a:solidFill>
                  <a:srgbClr val="000000"/>
                </a:solidFill>
                <a:effectLst/>
                <a:latin typeface="Times New Roman" panose="02020603050405020304" pitchFamily="18" charset="0"/>
                <a:ea typeface="Calibri" panose="020F0502020204030204" pitchFamily="34" charset="0"/>
              </a:rPr>
              <a:t>Khi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lượng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chuyển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đổi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thủ</a:t>
            </a:r>
            <a:r>
              <a:rPr lang="en-US" sz="1800" dirty="0">
                <a:solidFill>
                  <a:srgbClr val="000000"/>
                </a:solidFill>
                <a:effectLst/>
                <a:latin typeface="Times New Roman" panose="02020603050405020304" pitchFamily="18" charset="0"/>
                <a:ea typeface="Calibri" panose="020F0502020204030204" pitchFamily="34" charset="0"/>
              </a:rPr>
              <a:t> &gt; </a:t>
            </a:r>
            <a:r>
              <a:rPr lang="en-US" sz="1800" dirty="0" err="1">
                <a:solidFill>
                  <a:srgbClr val="000000"/>
                </a:solidFill>
                <a:effectLst/>
                <a:latin typeface="Times New Roman" panose="02020603050405020304" pitchFamily="18" charset="0"/>
                <a:ea typeface="Calibri" panose="020F0502020204030204" pitchFamily="34" charset="0"/>
              </a:rPr>
              <a:t>khách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cam </a:t>
            </a:r>
            <a:r>
              <a:rPr lang="en-US" sz="1800" dirty="0" err="1">
                <a:solidFill>
                  <a:srgbClr val="000000"/>
                </a:solidFill>
                <a:effectLst/>
                <a:latin typeface="Times New Roman" panose="02020603050405020304" pitchFamily="18" charset="0"/>
                <a:ea typeface="Calibri" panose="020F0502020204030204" pitchFamily="34" charset="0"/>
              </a:rPr>
              <a:t>kết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công</a:t>
            </a:r>
            <a:r>
              <a:rPr lang="en-US" sz="1800" dirty="0">
                <a:solidFill>
                  <a:srgbClr val="000000"/>
                </a:solidFill>
                <a:effectLst/>
                <a:latin typeface="Times New Roman" panose="02020603050405020304" pitchFamily="18" charset="0"/>
                <a:ea typeface="Calibri" panose="020F0502020204030204" pitchFamily="34" charset="0"/>
              </a:rPr>
              <a:t> ty à </a:t>
            </a:r>
            <a:r>
              <a:rPr lang="en-US" sz="1800" dirty="0" err="1">
                <a:solidFill>
                  <a:srgbClr val="000000"/>
                </a:solidFill>
                <a:effectLst/>
                <a:latin typeface="Times New Roman" panose="02020603050405020304" pitchFamily="18" charset="0"/>
                <a:ea typeface="Calibri" panose="020F0502020204030204" pitchFamily="34" charset="0"/>
              </a:rPr>
              <a:t>công</a:t>
            </a:r>
            <a:r>
              <a:rPr lang="en-US" sz="1800" dirty="0">
                <a:solidFill>
                  <a:srgbClr val="000000"/>
                </a:solidFill>
                <a:effectLst/>
                <a:latin typeface="Times New Roman" panose="02020603050405020304" pitchFamily="18" charset="0"/>
                <a:ea typeface="Calibri" panose="020F0502020204030204" pitchFamily="34" charset="0"/>
              </a:rPr>
              <a:t> ty </a:t>
            </a:r>
            <a:r>
              <a:rPr lang="en-US" sz="1800" dirty="0" err="1">
                <a:solidFill>
                  <a:srgbClr val="000000"/>
                </a:solidFill>
                <a:effectLst/>
                <a:latin typeface="Times New Roman" panose="02020603050405020304" pitchFamily="18" charset="0"/>
                <a:ea typeface="Calibri" panose="020F0502020204030204" pitchFamily="34" charset="0"/>
              </a:rPr>
              <a:t>nên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trung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mạnh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việc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hút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kéo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thủ</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về</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cạnh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cần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nuôi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dưỡng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quan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cam </a:t>
            </a:r>
            <a:r>
              <a:rPr lang="en-US" sz="1800" dirty="0" err="1">
                <a:solidFill>
                  <a:srgbClr val="000000"/>
                </a:solidFill>
                <a:effectLst/>
                <a:latin typeface="Times New Roman" panose="02020603050405020304" pitchFamily="18" charset="0"/>
                <a:ea typeface="Calibri" panose="020F0502020204030204" pitchFamily="34" charset="0"/>
              </a:rPr>
              <a:t>kết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nhằm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khẳng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định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rằng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quyết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định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họ</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suốt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tìm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phú</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nâng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cao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nghiệm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họ</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dirty="0" err="1">
                <a:solidFill>
                  <a:srgbClr val="000000"/>
                </a:solidFill>
                <a:effectLst/>
                <a:latin typeface="Times New Roman" panose="02020603050405020304" pitchFamily="18" charset="0"/>
                <a:ea typeface="Calibri" panose="020F0502020204030204" pitchFamily="34" charset="0"/>
              </a:rPr>
              <a:t>Đối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cam </a:t>
            </a:r>
            <a:r>
              <a:rPr lang="en-US" sz="1800" dirty="0" err="1">
                <a:solidFill>
                  <a:srgbClr val="000000"/>
                </a:solidFill>
                <a:effectLst/>
                <a:latin typeface="Times New Roman" panose="02020603050405020304" pitchFamily="18" charset="0"/>
                <a:ea typeface="Calibri" panose="020F0502020204030204" pitchFamily="34" charset="0"/>
              </a:rPr>
              <a:t>kết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điều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lý</a:t>
            </a:r>
            <a:r>
              <a:rPr lang="en-US" sz="1800" dirty="0">
                <a:solidFill>
                  <a:srgbClr val="000000"/>
                </a:solidFill>
                <a:effectLst/>
                <a:latin typeface="Times New Roman" panose="02020603050405020304" pitchFamily="18" charset="0"/>
                <a:ea typeface="Calibri" panose="020F0502020204030204" pitchFamily="34" charset="0"/>
              </a:rPr>
              <a:t> do </a:t>
            </a:r>
            <a:r>
              <a:rPr lang="en-US" sz="1800" dirty="0" err="1">
                <a:solidFill>
                  <a:srgbClr val="000000"/>
                </a:solidFill>
                <a:effectLst/>
                <a:latin typeface="Times New Roman" panose="02020603050405020304" pitchFamily="18" charset="0"/>
                <a:ea typeface="Calibri" panose="020F0502020204030204" pitchFamily="34" charset="0"/>
              </a:rPr>
              <a:t>tại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sao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mức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a:t>
            </a:r>
            <a:r>
              <a:rPr lang="en-US" sz="1800" dirty="0">
                <a:solidFill>
                  <a:srgbClr val="000000"/>
                </a:solidFill>
                <a:effectLst/>
                <a:latin typeface="Times New Roman" panose="02020603050405020304" pitchFamily="18" charset="0"/>
                <a:ea typeface="Calibri" panose="020F0502020204030204" pitchFamily="34" charset="0"/>
              </a:rPr>
              <a:t> cam </a:t>
            </a:r>
            <a:r>
              <a:rPr lang="en-US" sz="1800" dirty="0" err="1">
                <a:solidFill>
                  <a:srgbClr val="000000"/>
                </a:solidFill>
                <a:effectLst/>
                <a:latin typeface="Times New Roman" panose="02020603050405020304" pitchFamily="18" charset="0"/>
                <a:ea typeface="Calibri" panose="020F0502020204030204" pitchFamily="34" charset="0"/>
              </a:rPr>
              <a:t>kết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thấp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đưa</a:t>
            </a:r>
            <a:r>
              <a:rPr lang="en-US" sz="1800" dirty="0">
                <a:solidFill>
                  <a:srgbClr val="000000"/>
                </a:solidFill>
                <a:effectLst/>
                <a:latin typeface="Times New Roman" panose="02020603050405020304" pitchFamily="18" charset="0"/>
                <a:ea typeface="Calibri" panose="020F0502020204030204" pitchFamily="34" charset="0"/>
              </a:rPr>
              <a:t> ra </a:t>
            </a:r>
            <a:r>
              <a:rPr lang="en-US" sz="1800" dirty="0" err="1">
                <a:solidFill>
                  <a:srgbClr val="000000"/>
                </a:solidFill>
                <a:effectLst/>
                <a:latin typeface="Times New Roman" panose="02020603050405020304" pitchFamily="18" charset="0"/>
                <a:ea typeface="Calibri" panose="020F0502020204030204" pitchFamily="34" charset="0"/>
              </a:rPr>
              <a:t>cách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quyết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nguyên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đâu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chiến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mức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tham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thấp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hoặc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lòng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trỉa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nghiệm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họ</a:t>
            </a:r>
            <a:r>
              <a:rPr lang="en-US" sz="1800" dirty="0">
                <a:solidFill>
                  <a:srgbClr val="000000"/>
                </a:solidFill>
                <a:effectLst/>
                <a:latin typeface="Times New Roman" panose="02020603050405020304" pitchFamily="18" charset="0"/>
                <a:ea typeface="Calibri" panose="020F0502020204030204" pitchFamily="34" charset="0"/>
              </a:rPr>
              <a:t>.</a:t>
            </a:r>
            <a:endParaRPr lang="en-US" sz="1800" dirty="0">
              <a:effectLst/>
              <a:latin typeface="Times New Roman" panose="02020603050405020304" pitchFamily="18" charset="0"/>
              <a:ea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401386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algn="just">
              <a:lnSpc>
                <a:spcPct val="150000"/>
              </a:lnSpc>
            </a:pPr>
            <a:r>
              <a:rPr lang="en-US" sz="1800">
                <a:effectLst/>
                <a:latin typeface="Times New Roman" panose="02020603050405020304" pitchFamily="18" charset="0"/>
                <a:ea typeface="Times New Roman" panose="02020603050405020304" pitchFamily="18" charset="0"/>
              </a:rPr>
              <a:t>Prospecting là một thuật ngữ trong khai thác mỏ. Trong bối cảnh đó, nó có nghĩa là tìm kiếm một khu vực được cho là có khả năng mang lại một mỏ khoáng sản có giá trị. Trong CRM, prospecting có nghĩa là tìm kiếm các cơ hội có thể tạo ra giá trị cho công ty. </a:t>
            </a:r>
          </a:p>
          <a:p>
            <a:pPr marL="228600" algn="just">
              <a:lnSpc>
                <a:spcPct val="150000"/>
              </a:lnSpc>
            </a:pPr>
            <a:r>
              <a:rPr lang="en-US" sz="1800">
                <a:effectLst/>
                <a:latin typeface="Times New Roman" panose="02020603050405020304" pitchFamily="18" charset="0"/>
                <a:ea typeface="Times New Roman" panose="02020603050405020304" pitchFamily="18" charset="0"/>
              </a:rPr>
              <a:t>Prospecting có liên quan đến quá trình phân khúc thị trường và nhắm mục tiêu, mục tiêu ở đây là các khách hàng tiềm năng. Vậy có thể nói một cách dễ hiểu hơn, Prospecting nghĩa là tìm kiếm khách hàng tiềm năng. </a:t>
            </a:r>
          </a:p>
          <a:p>
            <a:pPr marL="228600" algn="just">
              <a:lnSpc>
                <a:spcPct val="150000"/>
              </a:lnSpc>
            </a:pPr>
            <a:r>
              <a:rPr lang="en-US" sz="1800">
                <a:effectLst/>
                <a:latin typeface="Times New Roman" panose="02020603050405020304" pitchFamily="18" charset="0"/>
                <a:ea typeface="Times New Roman" panose="02020603050405020304" pitchFamily="18" charset="0"/>
              </a:rPr>
              <a:t>Tìm kiếm khách hàng tiềm năng là bước đầu tiên trong quy trình bán hàng, bao gồm xác định khách hàng tiềm năng. Mục tiêu của việc tìm kiếm khách hàng tiềm năng là phát triển cơ sở dữ liệu về các khách hàng tiềm năng và sau đó giao tiếp với họ một cách có hệ thống với hy vọng chuyển đổi họ từ khách hàng tiềm năng thành khách hàng hiện tại.</a:t>
            </a:r>
          </a:p>
          <a:p>
            <a:pPr marL="0" indent="0" algn="just">
              <a:lnSpc>
                <a:spcPct val="150000"/>
              </a:lnSpc>
              <a:buNone/>
            </a:pPr>
            <a:r>
              <a:rPr lang="en-US" sz="1800">
                <a:effectLst/>
                <a:latin typeface="Times New Roman" panose="02020603050405020304" pitchFamily="18" charset="0"/>
                <a:ea typeface="Times New Roman" panose="02020603050405020304" pitchFamily="18" charset="0"/>
              </a:rPr>
              <a:t>Có 2 nguồn khách hàng tiềm năng chính là: B2B và B2C</a:t>
            </a:r>
          </a:p>
          <a:p>
            <a:pPr marL="158750" indent="0">
              <a:buNone/>
            </a:pPr>
            <a:endParaRPr lang="en-US"/>
          </a:p>
        </p:txBody>
      </p:sp>
    </p:spTree>
    <p:extLst>
      <p:ext uri="{BB962C8B-B14F-4D97-AF65-F5344CB8AC3E}">
        <p14:creationId xmlns:p14="http://schemas.microsoft.com/office/powerpoint/2010/main" val="1264861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6effc117e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6effc117e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i="1">
                <a:effectLst/>
                <a:latin typeface="Times New Roman" panose="02020603050405020304" pitchFamily="18" charset="0"/>
                <a:ea typeface="Times New Roman" panose="02020603050405020304" pitchFamily="18" charset="0"/>
              </a:rPr>
              <a:t>(</a:t>
            </a:r>
            <a:r>
              <a:rPr lang="en-US" sz="1800" i="1">
                <a:solidFill>
                  <a:srgbClr val="242021"/>
                </a:solidFill>
                <a:effectLst/>
                <a:latin typeface="Times New Roman" panose="02020603050405020304" pitchFamily="18" charset="0"/>
                <a:ea typeface="Times New Roman" panose="02020603050405020304" pitchFamily="18" charset="0"/>
              </a:rPr>
              <a:t>Về bản chất, hành trình của khách hàng là câu chuyện về cách khách hàng biết đến một thương hiệu, thực hiện giao dịch mua ban đầu và di chuyển lên khách hàng trung thành, thực hiện các giao dịch mua tiếp theo và tác động đến những người khác để họ trở thành khách hàng).</a:t>
            </a:r>
          </a:p>
          <a:p>
            <a:pPr marL="342900" lvl="0" indent="-342900" algn="just">
              <a:lnSpc>
                <a:spcPct val="150000"/>
              </a:lnSpc>
              <a:spcAft>
                <a:spcPts val="800"/>
              </a:spcAft>
              <a:buFont typeface="Times New Roman" panose="02020603050405020304" pitchFamily="18" charset="0"/>
              <a:buChar char="-"/>
            </a:pPr>
            <a:r>
              <a:rPr lang="en-US" sz="1800">
                <a:solidFill>
                  <a:srgbClr val="242021"/>
                </a:solidFill>
                <a:effectLst/>
                <a:latin typeface="Times New Roman" panose="02020603050405020304" pitchFamily="18" charset="0"/>
                <a:ea typeface="Calibri" panose="020F0502020204030204" pitchFamily="34" charset="0"/>
              </a:rPr>
              <a:t>Hành trình của khách hàng bao gồm các điểm tiếp xúc mà khách hàng gặp, trải nghiệm tại các điểm tiếp xúc đó và phản ứng của họ đối với những trải nghiệm đó. Các điểm tiếp xúc không giới hạn như: trang web, phương tiện truyền thông xã hội, trung tâm dịch vụ, nhà kho, cuộc gọi từ và đến trung tâm liên hệ, sự kiện, hội thảo, email, quảng cáo, cuộc gọi bán hàng và cửa hàng bán lẻ. Khách hàng tương tác với sản phẩm, dịch vụ, thông tin liên lạc, địa điểm, con người, quy trình hoặc công nghệ của công ty tại những điểm tiếp xúc đó, hình thành ấn tượng ảnh hưởng đến việc họ mua ngay, không mua, trì hoãn mua hoặc chuyển sang đối thủ cạnh tranh. Khách hàng cũng tương tác với những người khác, các chuyên gia, bạn bè và đồng nghiệp, những người có thể tạo thành một phần của trải nghiệm tổng thể với một thương hiệu hoặc công ty.</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spcAft>
                <a:spcPts val="80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Khách hàng tương tác với thương hiệu dựa vào nhiều nền tảng, theo nhiều hình thức khác nhau từ những xuất phát điểm không giống nhau, ví dụ từ công cụ tìm kiếm tối ưu (search engine), được giới thiệu (referral), mạng xã hội (social networks), các chiến dịch marketing hoặc các kênh marketing truyền thông nhằm xây dựng chủ đề, tính cách và hình ảnh cho thương hiệu</a:t>
            </a:r>
          </a:p>
          <a:p>
            <a:pPr marL="342900" lvl="0" indent="-342900" algn="just">
              <a:lnSpc>
                <a:spcPct val="150000"/>
              </a:lnSpc>
              <a:spcAft>
                <a:spcPts val="80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Đây là những minh hoạ về một số hành trình khách hàng:</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Khách hàng tương tác trên mạng xã hội và nhận biết về sự tồn tại của doanh nghiệp – mạng xã hội</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Người dùng đang tìm kiếm thông tin sản phẩm trên Google và nhìn thấy website của bạn ở vị trí đầu tiên trên trang đầu trong top kết quả tìm kiếm – SEO</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Người dùng tham khảo thông tin trên website và điền vào form nhận tài liệu, thông tin sản phẩm – nội dung trên site</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Người dùng liên hệ với bộ phận CSKH – chăm sóc khách hàng hoặc sales muốn đăng ký dùng thử – liệu 1 trong 2 có đủ khả năng thuyết phục khách hàng đưa ra quyết định tại thời điểm này?</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Người dùng trở thành khách hàng trả phí – email marketing là một sự lựa chọn tuyệt vời giúp kết nối và xây dựng mối quan hệ dài lâu</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Khách hàng ngừng sử dụng dịch vụ – bạn cần phải tìm hiểu được lý do</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Bạn đang cố thuyết phục khách hàng ở lại với một đề nghị hấp dẫn hơn – tiếp thị qua email hoặc mạng xã hội</a:t>
            </a:r>
          </a:p>
          <a:p>
            <a:pPr marL="0" lvl="0" indent="0" algn="l" rtl="0">
              <a:spcBef>
                <a:spcPts val="0"/>
              </a:spcBef>
              <a:spcAft>
                <a:spcPts val="0"/>
              </a:spcAft>
              <a:buNone/>
            </a:pPr>
            <a:endParaRPr/>
          </a:p>
        </p:txBody>
      </p:sp>
    </p:spTree>
    <p:extLst>
      <p:ext uri="{BB962C8B-B14F-4D97-AF65-F5344CB8AC3E}">
        <p14:creationId xmlns:p14="http://schemas.microsoft.com/office/powerpoint/2010/main" val="1094099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Khách hàng tiềm năng đến từ nhiều nguồn khác nhau. Trong B2B bao gồm:</a:t>
            </a:r>
            <a:endParaRPr lang="en-US" sz="18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Giới thiệu khách hàng:</a:t>
            </a:r>
            <a:r>
              <a:rPr lang="en-US" sz="1800">
                <a:solidFill>
                  <a:srgbClr val="000000"/>
                </a:solidFill>
                <a:effectLst/>
                <a:latin typeface="Times New Roman" panose="02020603050405020304" pitchFamily="18" charset="0"/>
                <a:ea typeface="Calibri" panose="020F0502020204030204" pitchFamily="34" charset="0"/>
              </a:rPr>
              <a:t> Giới thiệu khách hàng xảy ra khi một khách hàng hiện tại giới thiệu sản phẩm hoặc dịch vụ của công ty cho người khác. Ví dụ: khách hàng có thể giới thiệu công ty cho các thành viên gia đình, bạn bè hoặc đối tác kinh doanh của họ. Cho dù việc giới thiệu xảy ra một cách tự nhiên hay thông qua các nỗ lực tiếp thị chiến lược, chúng có thể là một cách hiệu quả để các công ty xây dựng niềm tin với khách hàng của họ và mở rộng phạm vi tiếp cận để có được khách hàng tiềm năng. Vì vậy, nhiều công ty chuyển sang chiến dịch làm khách hàng hài lòng để giới thiệu khách hàng. </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Ví dụ: Công ty có thể sẽ đưa ra các phần thưởng hấp dẫn như: mã giảm giá, tặng quà, ... khi khách hàng hiện tại thực hiện thành công việc giới thiệu khách hàng.</a:t>
            </a:r>
            <a:endParaRPr lang="en-US" sz="18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Nguồn trực tuyến: </a:t>
            </a:r>
            <a:r>
              <a:rPr lang="en-US" sz="1800">
                <a:solidFill>
                  <a:srgbClr val="000000"/>
                </a:solidFill>
                <a:effectLst/>
                <a:latin typeface="Times New Roman" panose="02020603050405020304" pitchFamily="18" charset="0"/>
                <a:ea typeface="Calibri" panose="020F0502020204030204" pitchFamily="34" charset="0"/>
              </a:rPr>
              <a:t>Trong đó 5 nguồn khách hàng tiềm năng trực tuyến chính, gồm có: Công cụ tìm kiếm/SEO, trang web của công ty, cổng thông tin, phương tiện truyền thông xã hội và tiếp thị nội dung</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Công cụ tìm kiếm/SEO</a:t>
            </a:r>
            <a:r>
              <a:rPr lang="en-US" sz="1800">
                <a:solidFill>
                  <a:srgbClr val="000000"/>
                </a:solidFill>
                <a:effectLst/>
                <a:latin typeface="Times New Roman" panose="02020603050405020304" pitchFamily="18" charset="0"/>
                <a:ea typeface="Calibri" panose="020F0502020204030204" pitchFamily="34" charset="0"/>
              </a:rPr>
              <a:t> là một trong những công cụ mạnh mẽ nhất hiện có cho doanh nghiệp. Tất cả các công cụ tìm kiếm chính như Google, Bing và Yahoo đều có các trang kết quả của công cụ tìm kiếm (SERP), nơi các trang web và nội dung khác được hiển thị và xếp hạng dựa trên những gì công cụ tìm kiếm cho là phù hợp nhất với người dùng. Hầu như tất cả các khách hàng tiềm năng bán hàng mà chúng ta nhận được cho hệ thống CRM của mình đều đến từ tìm kiếm của Google mà chúng tôi không phải trả chi phí cận biên nào</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Trang web công ty:</a:t>
            </a:r>
            <a:r>
              <a:rPr lang="en-US" sz="1800">
                <a:solidFill>
                  <a:srgbClr val="000000"/>
                </a:solidFill>
                <a:effectLst/>
                <a:latin typeface="Times New Roman" panose="02020603050405020304" pitchFamily="18" charset="0"/>
                <a:ea typeface="Calibri" panose="020F0502020204030204" pitchFamily="34" charset="0"/>
              </a:rPr>
              <a:t> Ngoài việc thiết kế sự hiện diện trực tuyến của riêng bạn để thu hút và thu thập thông tin từ khách hàng tiềm năng, duyệt các trang web của công ty khác có thể là một nguồn khách hàng mới hiệu quả.</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Cổng thông tin</a:t>
            </a:r>
            <a:r>
              <a:rPr lang="en-US" sz="1800">
                <a:solidFill>
                  <a:srgbClr val="000000"/>
                </a:solidFill>
                <a:effectLst/>
                <a:latin typeface="Times New Roman" panose="02020603050405020304" pitchFamily="18" charset="0"/>
                <a:ea typeface="Calibri" panose="020F0502020204030204" pitchFamily="34" charset="0"/>
              </a:rPr>
              <a:t> là một nền tảng dựa trên web thu thập thông tin từ các nguồn khác nhau vào một giao diện người dùng duy nhất và cung cấp cho người dùng thông tin phù hợp nhất với ngữ cảnh của họ, là các trang web mà bạn có thể tùy chỉnh để mang đến cho khách hàng, đối tác và nhân viên của mình trải nghiệm phù hợp. Cổng thông tin có xu hướng được tập trung trên các ngành hoặc nhóm người dùng cụ thể và cung cấp các phương tiện như công cụ tìm kiếm, thư mục, trang chủ và email có thể tùy chỉnh.</a:t>
            </a:r>
            <a:endParaRPr lang="en-US" sz="1800">
              <a:effectLst/>
              <a:latin typeface="Times New Roman" panose="02020603050405020304" pitchFamily="18" charset="0"/>
              <a:ea typeface="Calibri" panose="020F0502020204030204" pitchFamily="34" charset="0"/>
            </a:endParaRPr>
          </a:p>
          <a:p>
            <a:pPr marL="457200" algn="just">
              <a:lnSpc>
                <a:spcPct val="150000"/>
              </a:lnSpc>
            </a:pPr>
            <a:r>
              <a:rPr lang="en-US" sz="1800" u="sng">
                <a:solidFill>
                  <a:srgbClr val="000000"/>
                </a:solidFill>
                <a:effectLst/>
                <a:latin typeface="Times New Roman" panose="02020603050405020304" pitchFamily="18" charset="0"/>
                <a:ea typeface="Times New Roman" panose="02020603050405020304" pitchFamily="18" charset="0"/>
              </a:rPr>
              <a:t>Ba điểm mạnh của cổng thông tin</a:t>
            </a:r>
            <a:r>
              <a:rPr lang="en-US" sz="1800">
                <a:solidFill>
                  <a:srgbClr val="000000"/>
                </a:solidFill>
                <a:effectLst/>
                <a:latin typeface="Times New Roman" panose="02020603050405020304" pitchFamily="18" charset="0"/>
                <a:ea typeface="Times New Roman" panose="02020603050405020304" pitchFamily="18" charset="0"/>
              </a:rPr>
              <a:t>: tích hợp, nhất quán và cá nhân hóa là những thành phần thiết yếu của một phần ngày càng quan trọng trong kinh doanh ngày nay: </a:t>
            </a:r>
            <a:endParaRPr lang="en-US" sz="18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Khả năng tích hợp cho phép các tổ chức hợp nhất hệ thống và dữ liệu khách hàng ở mặt sau.</a:t>
            </a:r>
            <a:endParaRPr lang="en-US" sz="18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Sự nhấn mạnh vào tính nhất quán giữa các điểm tiếp xúc kỹ thuật số mang lại cho các hệ thống thống nhất này một giao diện và cảm nhận chung trên giao diện người dùng.</a:t>
            </a:r>
            <a:endParaRPr lang="en-US" sz="18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Cá nhân hóa thông qua sự kết hợp giữa dữ liệu tiểu sử (họ là ai) và dữ liệu hành vi (những gì họ đã làm trên trang web) mang lại cho doanh nghiệp khả năng bối cảnh hóa trải nghiệm, thường được hỗ trợ bởi quy trình đăng nhập.</a:t>
            </a:r>
            <a:endParaRPr lang="en-US" sz="18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Phương tiện truyền thông xã hội (Social media):</a:t>
            </a:r>
            <a:r>
              <a:rPr lang="en-US" sz="1800">
                <a:solidFill>
                  <a:srgbClr val="000000"/>
                </a:solidFill>
                <a:effectLst/>
                <a:latin typeface="Times New Roman" panose="02020603050405020304" pitchFamily="18" charset="0"/>
                <a:ea typeface="Calibri" panose="020F0502020204030204" pitchFamily="34" charset="0"/>
              </a:rPr>
              <a:t> Ngày càng có nhiều nhà cung cấp trên thị trường B2B đang phát triển sự hiện diện trong truyền thông xã hội chẳng hạn như Facebook, Instagram và LinkedIn. </a:t>
            </a:r>
            <a:endParaRPr lang="en-US" sz="1800">
              <a:effectLst/>
              <a:latin typeface="Times New Roman" panose="02020603050405020304" pitchFamily="18" charset="0"/>
              <a:ea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000000"/>
                </a:solidFill>
                <a:effectLst/>
                <a:latin typeface="Times New Roman" panose="02020603050405020304" pitchFamily="18" charset="0"/>
                <a:ea typeface="Times New Roman" panose="02020603050405020304" pitchFamily="18" charset="0"/>
              </a:rPr>
              <a:t>Ví dụ: Salesforce.com có một trang Facebook, một phần nhằm mục đích thu hút khách hàng tiềm năng. Việc thích, kết bạn hoặc tương tác trên trang cho thấy mức độ tương tác với thương hiệu.</a:t>
            </a:r>
          </a:p>
          <a:p>
            <a:pPr marL="342900" lvl="0" indent="-342900" algn="just" fontAlgn="base">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Tiếp thị nội dung (Content marketing): </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Thay vì quảng cáo sản phẩm hoặc dịch vụ của mình một cách “xôi thịt” đến khách hàng, các nhà tiếp thị hiện đại sẽ mang đến những nội dung thực sự phù hợp và hữu ích đến khách hàng tiềm năng. Hình thức tiếp thị ấy được gọi là Content Marketing.</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Content Marketing là một cách tiếp thị tập trung vào việc tạo dựng và phân phối nội dung có giá trị, phù hợp và đồng nhất đến với khách hàng. Nội dung có thể bao gồm blog, sách trắng, trình diễn video, thuyết trình, podcast, báo cáo, nghiên cứu điển hình, lời chứng thực, cạnh tranh và trò chơi, công cụ và khảo sát. Thông qua hình thức marketing này, người dùng sẽ nhận được lợi ích từ đó và muốn mua sản phẩm, dịch vụ để thực sự trải nghiệm chúng. Để giúp xác định khách hàng tiềm năng, các công ty thích khách truy cập để lại thông tin cá nhân của họ trước khi họ xem bản giới thiệu sản phẩm, đăng ký để tham dự hội thảo trên web hoặc tải xuống một nghiên cứu điển hình. Việc đăng ký cung cấp hiệu quả cho các công ty quyền theo dõi và đánh giá khách hàng tiềm năng.</a:t>
            </a:r>
            <a:endParaRPr lang="en-US" sz="1800">
              <a:effectLst/>
              <a:latin typeface="Times New Roman" panose="02020603050405020304" pitchFamily="18" charset="0"/>
              <a:ea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Times New Roman" panose="02020603050405020304" pitchFamily="18" charset="0"/>
            </a:endParaRPr>
          </a:p>
          <a:p>
            <a:pPr marL="158750" indent="0">
              <a:buNone/>
            </a:pPr>
            <a:endParaRPr lang="en-US"/>
          </a:p>
        </p:txBody>
      </p:sp>
    </p:spTree>
    <p:extLst>
      <p:ext uri="{BB962C8B-B14F-4D97-AF65-F5344CB8AC3E}">
        <p14:creationId xmlns:p14="http://schemas.microsoft.com/office/powerpoint/2010/main" val="1644433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gn="just" fontAlgn="base">
              <a:lnSpc>
                <a:spcPct val="150000"/>
              </a:lnSpc>
              <a:buFont typeface="Times New Roman" panose="02020603050405020304" pitchFamily="18" charset="0"/>
              <a:buChar char="-"/>
            </a:pPr>
            <a:r>
              <a:rPr lang="en-US" sz="1200" b="1">
                <a:solidFill>
                  <a:srgbClr val="000000"/>
                </a:solidFill>
                <a:effectLst/>
                <a:latin typeface="Times New Roman" panose="02020603050405020304" pitchFamily="18" charset="0"/>
                <a:ea typeface="Calibri" panose="020F0502020204030204" pitchFamily="34" charset="0"/>
              </a:rPr>
              <a:t>Kết nối mạng</a:t>
            </a:r>
            <a:r>
              <a:rPr lang="en-US" sz="1200">
                <a:solidFill>
                  <a:srgbClr val="000000"/>
                </a:solidFill>
                <a:effectLst/>
                <a:latin typeface="Times New Roman" panose="02020603050405020304" pitchFamily="18" charset="0"/>
                <a:ea typeface="Calibri" panose="020F0502020204030204" pitchFamily="34" charset="0"/>
              </a:rPr>
              <a:t> là quá trình thiết lập và duy trì hoạt động kinh doanh liên quan đến các mối quan hệ cá nhân.</a:t>
            </a:r>
            <a:endParaRPr lang="en-US" sz="1300">
              <a:effectLst/>
              <a:latin typeface="Times New Roman" panose="02020603050405020304" pitchFamily="18" charset="0"/>
              <a:ea typeface="Calibri" panose="020F0502020204030204" pitchFamily="34" charset="0"/>
            </a:endParaRPr>
          </a:p>
          <a:p>
            <a:pPr marL="742950" lvl="1" indent="-285750" algn="just" fontAlgn="base">
              <a:lnSpc>
                <a:spcPct val="150000"/>
              </a:lnSpc>
              <a:buFont typeface="Wingdings" panose="05000000000000000000" pitchFamily="2" charset="2"/>
              <a:buChar char=""/>
            </a:pPr>
            <a:r>
              <a:rPr lang="en-US" sz="1200">
                <a:solidFill>
                  <a:srgbClr val="000000"/>
                </a:solidFill>
                <a:effectLst/>
                <a:latin typeface="Times New Roman" panose="02020603050405020304" pitchFamily="18" charset="0"/>
                <a:ea typeface="Times New Roman" panose="02020603050405020304" pitchFamily="18" charset="0"/>
              </a:rPr>
              <a:t>Một mạng lưới có thể bao gồm các thành viên của hiệp hội doanh nghiệp, phòng thương mại, bạn bè từ trường đại học, hoặc đồng nghiệp chuyên nghiệp ở các công ty khác. Các mạng có thể tương tác trực tiếp (ví dụ: Phòng Thương mại), trực tuyến (các nhóm LinkedIn) </a:t>
            </a:r>
            <a:endParaRPr lang="en-US" sz="1300">
              <a:effectLst/>
              <a:latin typeface="Times New Roman" panose="02020603050405020304" pitchFamily="18" charset="0"/>
              <a:ea typeface="Times New Roman" panose="02020603050405020304" pitchFamily="18" charset="0"/>
            </a:endParaRPr>
          </a:p>
          <a:p>
            <a:pPr marL="742950" lvl="1" indent="-285750" algn="just" fontAlgn="base">
              <a:lnSpc>
                <a:spcPct val="150000"/>
              </a:lnSpc>
              <a:buFont typeface="Wingdings" panose="05000000000000000000" pitchFamily="2" charset="2"/>
              <a:buChar char=""/>
            </a:pPr>
            <a:r>
              <a:rPr lang="en-US" sz="1200">
                <a:solidFill>
                  <a:srgbClr val="000000"/>
                </a:solidFill>
                <a:effectLst/>
                <a:latin typeface="Times New Roman" panose="02020603050405020304" pitchFamily="18" charset="0"/>
                <a:ea typeface="Times New Roman" panose="02020603050405020304" pitchFamily="18" charset="0"/>
              </a:rPr>
              <a:t>Mạng lưới giới thiệu là phổ biến trong các dịch vụ chuyên nghiệp. Kế toán, ngân hàng, luật sư, kiểm toán viên, tư vấn thuế và đại lý bất động sản sẽ kết hợp với nhau thành một mạng lưới giới thiệu chéo trong mà họ cam kết giới thiệu khách hàng với các thành viên khác của mạng. Liên minh và kênh đối tác cũng có thể giới thiệu.</a:t>
            </a:r>
            <a:endParaRPr lang="en-US" sz="13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200">
                <a:solidFill>
                  <a:srgbClr val="000000"/>
                </a:solidFill>
                <a:effectLst/>
                <a:latin typeface="Times New Roman" panose="02020603050405020304" pitchFamily="18" charset="0"/>
                <a:ea typeface="Calibri" panose="020F0502020204030204" pitchFamily="34" charset="0"/>
              </a:rPr>
              <a:t>Hoạt động đẩy mạnh bán hàng</a:t>
            </a:r>
            <a:endParaRPr lang="en-US" sz="1300">
              <a:effectLst/>
              <a:latin typeface="Times New Roman" panose="02020603050405020304" pitchFamily="18" charset="0"/>
              <a:ea typeface="Calibri" panose="020F0502020204030204" pitchFamily="34" charset="0"/>
            </a:endParaRPr>
          </a:p>
          <a:p>
            <a:pPr marL="742950" lvl="1" indent="-285750" algn="just" fontAlgn="base">
              <a:lnSpc>
                <a:spcPct val="150000"/>
              </a:lnSpc>
              <a:buFont typeface="Wingdings" panose="05000000000000000000" pitchFamily="2" charset="2"/>
              <a:buChar char=""/>
            </a:pPr>
            <a:r>
              <a:rPr lang="en-US" sz="1200" b="1">
                <a:solidFill>
                  <a:srgbClr val="000000"/>
                </a:solidFill>
                <a:effectLst/>
                <a:latin typeface="Times New Roman" panose="02020603050405020304" pitchFamily="18" charset="0"/>
                <a:ea typeface="Times New Roman" panose="02020603050405020304" pitchFamily="18" charset="0"/>
              </a:rPr>
              <a:t>Hội chợ và triển lãm thương mại: </a:t>
            </a:r>
            <a:r>
              <a:rPr lang="en-US" sz="1200">
                <a:solidFill>
                  <a:srgbClr val="000000"/>
                </a:solidFill>
                <a:effectLst/>
                <a:latin typeface="Times New Roman" panose="02020603050405020304" pitchFamily="18" charset="0"/>
                <a:ea typeface="Times New Roman" panose="02020603050405020304" pitchFamily="18" charset="0"/>
              </a:rPr>
              <a:t>Cách tiếp cận qua hội chợ và triển lãm rất tốt cho việc lấy thông tin khách hàng mới. Các công ty thường ít khi buôn bán nhiều ở những sự kiện như vậy. Mục đích của họ là để nâng cao nhận thức trong tâm trí khách hàng và khuyến khích dùng thử. Hội chợ và triển lãm có thể đáp ứng được việc buôn bán và tiếp cận người tiêu dùng.</a:t>
            </a:r>
            <a:endParaRPr lang="en-US" sz="1300">
              <a:effectLst/>
              <a:latin typeface="Times New Roman" panose="02020603050405020304" pitchFamily="18" charset="0"/>
              <a:ea typeface="Times New Roman" panose="02020603050405020304" pitchFamily="18" charset="0"/>
            </a:endParaRPr>
          </a:p>
          <a:p>
            <a:pPr marL="742950" lvl="1" indent="-285750" algn="just" fontAlgn="base">
              <a:lnSpc>
                <a:spcPct val="150000"/>
              </a:lnSpc>
              <a:buFont typeface="Wingdings" panose="05000000000000000000" pitchFamily="2" charset="2"/>
              <a:buChar char=""/>
            </a:pPr>
            <a:r>
              <a:rPr lang="en-US" sz="1200" b="1">
                <a:solidFill>
                  <a:srgbClr val="000000"/>
                </a:solidFill>
                <a:effectLst/>
                <a:latin typeface="Times New Roman" panose="02020603050405020304" pitchFamily="18" charset="0"/>
                <a:ea typeface="Times New Roman" panose="02020603050405020304" pitchFamily="18" charset="0"/>
              </a:rPr>
              <a:t>Quan hệ công chúng (PR) </a:t>
            </a:r>
            <a:r>
              <a:rPr lang="en-US" sz="1200">
                <a:solidFill>
                  <a:srgbClr val="000000"/>
                </a:solidFill>
                <a:effectLst/>
                <a:latin typeface="Times New Roman" panose="02020603050405020304" pitchFamily="18" charset="0"/>
                <a:ea typeface="Times New Roman" panose="02020603050405020304" pitchFamily="18" charset="0"/>
              </a:rPr>
              <a:t>được định nghĩa là một hoạt động liên tục được lên kế hoạch nhằm nỗ lực thiết lập và duy trì uy tín, tình cảm, sự hiểu biết lẫn nhau giữa một tổ chức và công chúng. </a:t>
            </a:r>
            <a:endParaRPr lang="en-US" sz="1300">
              <a:effectLst/>
              <a:latin typeface="Times New Roman" panose="02020603050405020304" pitchFamily="18" charset="0"/>
              <a:ea typeface="Times New Roman" panose="02020603050405020304" pitchFamily="18" charset="0"/>
            </a:endParaRPr>
          </a:p>
          <a:p>
            <a:pPr marL="742950" lvl="1" indent="-285750" algn="just" fontAlgn="base">
              <a:lnSpc>
                <a:spcPct val="150000"/>
              </a:lnSpc>
              <a:buFont typeface="Wingdings" panose="05000000000000000000" pitchFamily="2" charset="2"/>
              <a:buChar char=""/>
            </a:pPr>
            <a:r>
              <a:rPr lang="en-US" sz="1200" b="1">
                <a:solidFill>
                  <a:srgbClr val="000000"/>
                </a:solidFill>
                <a:effectLst/>
                <a:latin typeface="Times New Roman" panose="02020603050405020304" pitchFamily="18" charset="0"/>
                <a:ea typeface="Times New Roman" panose="02020603050405020304" pitchFamily="18" charset="0"/>
              </a:rPr>
              <a:t>Quảng cáo</a:t>
            </a:r>
            <a:r>
              <a:rPr lang="en-US" sz="1200">
                <a:solidFill>
                  <a:srgbClr val="000000"/>
                </a:solidFill>
                <a:effectLst/>
                <a:latin typeface="Times New Roman" panose="02020603050405020304" pitchFamily="18" charset="0"/>
                <a:ea typeface="Times New Roman" panose="02020603050405020304" pitchFamily="18" charset="0"/>
              </a:rPr>
              <a:t> là hình thức tuyên truyền được trả phí để thực hiện việc giới thiệu thông tin về sản phẩm, dịch vụ, công ty hay ý tưởng tới khách hàng. Quảng cáo là những nỗ lực nhằm tác động tới hành vi, thói quen mua hàng của khách hàng bằng cách cung cấp những thông điệp bán hàng nhằm thuyết phục về sản phẩm hay dịch vụ của người bán. Có rất nhiều quảng cáo như báo chí (địa phương, quốc gia, tự do, thương mại), tạp chí, truyền hình (địa phương, quốc gia, mặt đất, vệ tinh), quảng cáo ngoài trời (như áp phích, quảng trên xe buýt), quảng cáo kỹ thuật số, trực tuyến và Internet.</a:t>
            </a:r>
            <a:endParaRPr lang="en-US" sz="1300">
              <a:effectLst/>
              <a:latin typeface="Times New Roman" panose="02020603050405020304" pitchFamily="18" charset="0"/>
              <a:ea typeface="Times New Roman" panose="02020603050405020304" pitchFamily="18" charset="0"/>
            </a:endParaRPr>
          </a:p>
          <a:p>
            <a:pPr marL="742950" lvl="1" indent="-285750" algn="just" fontAlgn="base">
              <a:lnSpc>
                <a:spcPct val="150000"/>
              </a:lnSpc>
              <a:buFont typeface="Wingdings" panose="05000000000000000000" pitchFamily="2" charset="2"/>
              <a:buChar char=""/>
            </a:pPr>
            <a:r>
              <a:rPr lang="en-US" sz="1200" b="1">
                <a:solidFill>
                  <a:srgbClr val="000000"/>
                </a:solidFill>
                <a:effectLst/>
                <a:latin typeface="Times New Roman" panose="02020603050405020304" pitchFamily="18" charset="0"/>
                <a:ea typeface="Times New Roman" panose="02020603050405020304" pitchFamily="18" charset="0"/>
              </a:rPr>
              <a:t>Chiến dịch email:</a:t>
            </a:r>
            <a:r>
              <a:rPr lang="en-US" sz="1200">
                <a:solidFill>
                  <a:srgbClr val="000000"/>
                </a:solidFill>
                <a:effectLst/>
                <a:latin typeface="Times New Roman" panose="02020603050405020304" pitchFamily="18" charset="0"/>
                <a:ea typeface="Times New Roman" panose="02020603050405020304" pitchFamily="18" charset="0"/>
              </a:rPr>
              <a:t> Nhiều công ty B2B sử dụng email để thu hút khách hàng mới. Email cung cấp một số rõ ràng thuận lợi. Hầu hết những người ra quyết định kinh doanh đều có email, mặc dù điều này khác nhau tùy theo quốc gia và ngành. Nó rất rẻ, chi phí để gửi một nghìn email giống như gửi một email duy nhất. Người nhận phản hồi nhanh chóng và đơn giản. Nội dung có thể được cá nhân hóa. Giá trị sản xuất có thể phù hợp với sở thích của khán giả: bạn có thể sử dụng nội dung văn bản đơn giản hoặc đồ họa phong phú. Nó là một công cụ tìm kiếm không đồng bộ. Nói cách khác, nó không bị ràng buộc vào một khung thời gian cụ thể như cuộc gọi bán hàng. </a:t>
            </a:r>
            <a:endParaRPr lang="en-US" sz="1300">
              <a:effectLst/>
              <a:latin typeface="Times New Roman" panose="02020603050405020304" pitchFamily="18" charset="0"/>
              <a:ea typeface="Times New Roman" panose="02020603050405020304" pitchFamily="18" charset="0"/>
            </a:endParaRPr>
          </a:p>
          <a:p>
            <a:pPr marL="742950" lvl="1" indent="-285750" algn="just" fontAlgn="base">
              <a:lnSpc>
                <a:spcPct val="150000"/>
              </a:lnSpc>
              <a:buFont typeface="Wingdings" panose="05000000000000000000" pitchFamily="2" charset="2"/>
              <a:buChar char=""/>
            </a:pPr>
            <a:r>
              <a:rPr lang="en-US" sz="1200" b="1">
                <a:solidFill>
                  <a:srgbClr val="000000"/>
                </a:solidFill>
                <a:effectLst/>
                <a:latin typeface="Times New Roman" panose="02020603050405020304" pitchFamily="18" charset="0"/>
                <a:ea typeface="Times New Roman" panose="02020603050405020304" pitchFamily="18" charset="0"/>
              </a:rPr>
              <a:t>Danh sách và thư mục:</a:t>
            </a:r>
            <a:r>
              <a:rPr lang="en-US" sz="1200">
                <a:solidFill>
                  <a:srgbClr val="000000"/>
                </a:solidFill>
                <a:effectLst/>
                <a:latin typeface="Times New Roman" panose="02020603050405020304" pitchFamily="18" charset="0"/>
                <a:ea typeface="Times New Roman" panose="02020603050405020304" pitchFamily="18" charset="0"/>
              </a:rPr>
              <a:t> Danh sách khách hàng tiềm năng có thể được phát triển từ nhiều nguồn như danh bạ điện thoại, danh sách doanh nghiệp, hội viên phòng thương mại, hiệp hội nghề nghiệp và thương mại thành viên, đăng ký trang web và dữ liệu lưu hành tạp chí. Danh sách cũng có thể được mua làm sẵn từ trình biên dịch danh sách và trình môi giới. Tuy nhiên một số danh sách là có chất lượng kém: lỗi thời, trùng lặp, thiếu sót và các lỗi khác. Danh sách chất lượng cao với chi tiết liên lạc đầy đủ, bao gồm cả điện thoại và địa chỉ email, có xu hướng đắt hơn. danh sách có thể hỗ trợ các nỗ lực tiếp thị trực tiếp qua điện thoại, thư, email, nhắn tin hoặc gặp mặt trực tiếp</a:t>
            </a:r>
            <a:endParaRPr lang="en-US" sz="1300">
              <a:effectLst/>
              <a:latin typeface="Times New Roman" panose="02020603050405020304" pitchFamily="18" charset="0"/>
              <a:ea typeface="Times New Roman" panose="02020603050405020304" pitchFamily="18" charset="0"/>
            </a:endParaRPr>
          </a:p>
          <a:p>
            <a:pPr marL="742950" lvl="1" indent="-285750" algn="just" fontAlgn="base">
              <a:lnSpc>
                <a:spcPct val="150000"/>
              </a:lnSpc>
              <a:buFont typeface="Wingdings" panose="05000000000000000000" pitchFamily="2" charset="2"/>
              <a:buChar char=""/>
            </a:pPr>
            <a:r>
              <a:rPr lang="en-US" sz="1200" b="1">
                <a:solidFill>
                  <a:srgbClr val="000000"/>
                </a:solidFill>
                <a:effectLst/>
                <a:latin typeface="Times New Roman" panose="02020603050405020304" pitchFamily="18" charset="0"/>
                <a:ea typeface="Times New Roman" panose="02020603050405020304" pitchFamily="18" charset="0"/>
              </a:rPr>
              <a:t>Vận động (Canvassing) </a:t>
            </a:r>
            <a:r>
              <a:rPr lang="en-US" sz="1200">
                <a:solidFill>
                  <a:srgbClr val="000000"/>
                </a:solidFill>
                <a:effectLst/>
                <a:latin typeface="Times New Roman" panose="02020603050405020304" pitchFamily="18" charset="0"/>
                <a:ea typeface="Times New Roman" panose="02020603050405020304" pitchFamily="18" charset="0"/>
              </a:rPr>
              <a:t>trong bán hàng là quá trình tạo liên hệ với khách hàng tiềm năng có lịch sử tương tác không với thương hiệu hoặc doanh nghiệp. Có nghĩa là liên quan đến việc thực hiện các cuộc gọi không mong muốn, đôi khi được gọi là cuộc gọi ngẫu nhiên. Khi khám phá thông qua các cuộc gọi ngẫu nhiên, nhân viên bán hàng sẽ gọi khách hàng tiềm năng sau khi có được số điện thoại của họ. Các cuộc gọi này không được yêu cầu, nghĩa là không có liên hệ trước giữa nhân viên bán hàng và khách hàng, và khách hàng đã không yêu cầu nhận một cuộc gọi từ nhân viên bán hàng đã nói, điều này có thể sử dụng rất lãng phí một tài sản đắt tiền – nhân viên bán hàng. Một số công ty đã cấm nhân viên bán hàng của họ khỏi cuộc gọi ngẫu nhiên.</a:t>
            </a:r>
            <a:endParaRPr lang="en-US" sz="1300">
              <a:effectLst/>
              <a:latin typeface="Times New Roman" panose="02020603050405020304" pitchFamily="18" charset="0"/>
              <a:ea typeface="Times New Roman" panose="02020603050405020304" pitchFamily="18" charset="0"/>
            </a:endParaRPr>
          </a:p>
          <a:p>
            <a:pPr marL="742950" lvl="1" indent="-285750" algn="just" fontAlgn="base">
              <a:lnSpc>
                <a:spcPct val="150000"/>
              </a:lnSpc>
              <a:buFont typeface="Wingdings" panose="05000000000000000000" pitchFamily="2" charset="2"/>
              <a:buChar char=""/>
            </a:pPr>
            <a:r>
              <a:rPr lang="en-US" sz="1200" b="1">
                <a:solidFill>
                  <a:srgbClr val="000000"/>
                </a:solidFill>
                <a:effectLst/>
                <a:latin typeface="Times New Roman" panose="02020603050405020304" pitchFamily="18" charset="0"/>
                <a:ea typeface="Times New Roman" panose="02020603050405020304" pitchFamily="18" charset="0"/>
              </a:rPr>
              <a:t>Tiếp thị qua điện thoại</a:t>
            </a:r>
            <a:r>
              <a:rPr lang="en-US" sz="1200">
                <a:solidFill>
                  <a:srgbClr val="000000"/>
                </a:solidFill>
                <a:effectLst/>
                <a:latin typeface="Times New Roman" panose="02020603050405020304" pitchFamily="18" charset="0"/>
                <a:ea typeface="Times New Roman" panose="02020603050405020304" pitchFamily="18" charset="0"/>
              </a:rPr>
              <a:t> là hình thức bán hàng trong đó người bán sẽ sử dụng điện thoại để quảng cáo sản phẩm và các mặt hàng hay dịch vụ đối với khách hàng tiềm năng, được sử dụng rộng rãi như một cách thăm dò hiệu quả hơn về chi phí so với việc vận động trong bán hàng. Tiếp thị qua điện thoại thường được thực hiện bởi nhân viên trong các trung tâm liên hệ khách hàng thuộc sở hữu của công ty hoặc thuê ngoài. </a:t>
            </a:r>
            <a:endParaRPr lang="en-US" sz="1300">
              <a:effectLst/>
              <a:latin typeface="Times New Roman" panose="02020603050405020304" pitchFamily="18" charset="0"/>
              <a:ea typeface="Times New Roman" panose="02020603050405020304" pitchFamily="18" charset="0"/>
            </a:endParaRPr>
          </a:p>
          <a:p>
            <a:pPr marL="158750" indent="0">
              <a:buNone/>
            </a:pPr>
            <a:endParaRPr lang="en-US"/>
          </a:p>
        </p:txBody>
      </p:sp>
    </p:spTree>
    <p:extLst>
      <p:ext uri="{BB962C8B-B14F-4D97-AF65-F5344CB8AC3E}">
        <p14:creationId xmlns:p14="http://schemas.microsoft.com/office/powerpoint/2010/main" val="2320503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gn="just" fontAlgn="base">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Quảng cáo</a:t>
            </a:r>
            <a:r>
              <a:rPr lang="en-US" sz="1800">
                <a:solidFill>
                  <a:srgbClr val="000000"/>
                </a:solidFill>
                <a:effectLst/>
                <a:latin typeface="Times New Roman" panose="02020603050405020304" pitchFamily="18" charset="0"/>
                <a:ea typeface="Calibri" panose="020F0502020204030204" pitchFamily="34" charset="0"/>
              </a:rPr>
              <a:t> là một phương pháp quan trọng để tạo khách hàng mới trong môi trường B2C. Quảng cáo là việc tạo và gửi thông điệp tới đối tượng mục tiêu thông qua việc mua thời gian hoặc không gian trên các phương tiện truyền thông thuộc sở hữu của người khác. Từ quảng cáo, rất nhiều khách hàng tiềm năng có thể xuất hiện. Các khách hàng tiềm năng, hy vọng có thể được chuyển thành khách hàng trọn đời. Quảng cáo có thể thành công khi đạt được hai loại mục tiêu truyền thông khác nhau: nhận thức và tình cảm. Ngoài ra, quảng cáo có thể gợi lên những phản ứng cảm xúc mạnh mẽ trong khán giả. Tùy thuộc vào quy mô tham gia của sản phẩm, việc lặp lại quảng cáo được thực hiện.</a:t>
            </a:r>
            <a:endParaRPr lang="en-US" sz="1800">
              <a:effectLst/>
              <a:latin typeface="Times New Roman" panose="02020603050405020304" pitchFamily="18" charset="0"/>
              <a:ea typeface="Calibri" panose="020F0502020204030204" pitchFamily="34" charset="0"/>
            </a:endParaRPr>
          </a:p>
          <a:p>
            <a:pPr marL="2286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Các nhà quảng cáo quan tâm đến ba vấn đề chính khi họ cố gắng tạo khách hàng mới: Các vấn đề về tin nhắn, phương tiện truyền thông và thời gian. Thông điệp nào sẽ tạo ra nhiều khách hàng mới nhất, phương tiện truyền thông nào tiết kiệm chi phí nhất trong việc thu hút khách hàng và đâu là thời điểm tốt nhất để tiếp xúc với thông điệp mục tiêu?</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Vấn đề 1: Tin nhắn</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Vấn đề 2: Phương tiện truyền thông</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Vấn đề 3: Thời gian </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Xúc tiến bán hàng (Sale promotion)</a:t>
            </a:r>
            <a:r>
              <a:rPr lang="en-US" sz="1800">
                <a:solidFill>
                  <a:srgbClr val="000000"/>
                </a:solidFill>
                <a:effectLst/>
                <a:latin typeface="Times New Roman" panose="02020603050405020304" pitchFamily="18" charset="0"/>
                <a:ea typeface="Calibri" panose="020F0502020204030204" pitchFamily="34" charset="0"/>
              </a:rPr>
              <a:t> là phương thức tổ chức những đợt khuyến mãi, giảm giá các sản phẩm của doanh nghiệp. Chiến dịch này thường được tổ chức định kỳ theo một thời điểm nhất định, mục đích của sale promotion là kích thích khách hàng mua sắm các sản phẩm trong thời gian được khuyến mãi, nhằm thúc đẩy doanh số bán hàng cho doanh nghiệp</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Buzz or word-of-mouth (WOM)</a:t>
            </a:r>
            <a:r>
              <a:rPr lang="en-US" sz="1800">
                <a:solidFill>
                  <a:srgbClr val="000000"/>
                </a:solidFill>
                <a:effectLst/>
                <a:latin typeface="Times New Roman" panose="02020603050405020304" pitchFamily="18" charset="0"/>
                <a:ea typeface="Calibri" panose="020F0502020204030204" pitchFamily="34" charset="0"/>
              </a:rPr>
              <a:t> là hình thức truyền thông không có sự can thiệp của quảng cáo mà thông qua lời nói/truyền miệng của khách hàng. Đó là cách tạo ra và tận dụng mọi cơ hội khi một khách hàng quan tâm đến sản phẩm của thương hiệu và diễn giải sự quan tâm đó bằng lời nói cho người khác. Ngày càng có nhiều công ty đang cố gắng thu hút khách hàng mới thông qua ảnh hưởng truyền miệng (WOM), còn được gọi là Buzz</a:t>
            </a:r>
            <a:endParaRPr lang="en-US" sz="1800">
              <a:effectLst/>
              <a:latin typeface="Times New Roman" panose="02020603050405020304" pitchFamily="18" charset="0"/>
              <a:ea typeface="Calibri" panose="020F0502020204030204" pitchFamily="34" charset="0"/>
            </a:endParaRPr>
          </a:p>
          <a:p>
            <a:pPr marL="228600" indent="2286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Các thương hiệu như Amazon, YouTube và Krispy Kreme có được phần lớn thành công của họ nhờ WOM. Các nhà tiếp thị có thể quảng bá WOM bằng cách xác định và tài trợ cho những người đưa ra quan điểm như người dẫn chương trình radio hoặc người viết blog. Mang đến cho mọi người điều gì đó để nói là ưu tiên hàng đầu của các nhà tiếp thị buzz – điều này bao gồm quảng cáo, khẩu hiệu và đổi mới sản phẩm có giá trị trò chuyện cao và thu hút sự chú ý cũng như sự quan tâm của mọi người</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Truyền thông xã hội (Social Media):</a:t>
            </a:r>
            <a:r>
              <a:rPr lang="en-US" sz="1800">
                <a:solidFill>
                  <a:srgbClr val="000000"/>
                </a:solidFill>
                <a:effectLst/>
                <a:latin typeface="Times New Roman" panose="02020603050405020304" pitchFamily="18" charset="0"/>
                <a:ea typeface="Calibri" panose="020F0502020204030204" pitchFamily="34" charset="0"/>
              </a:rPr>
              <a:t> Trong bối cảnh B2C, phương tiện truyền thông xã hội được sử dụng rộng rãi hơn. Các công ty có thể phát triển một trang hoặc tạo một kênh mà khách hàng tiềm năng có thể truy cập. Nội dung tương tác, hấp dẫn có thể thúc đẩy khách truy cập dành thời gian trên trang, nâng cao nhận thức và cuối cùng dẫn đến mua hàng dùng thử. Các công ty cũng có thể sử dụng phương tiện truyền thông xã hội như một phương tiện quảng cáo. </a:t>
            </a:r>
            <a:endParaRPr lang="en-US" sz="1800">
              <a:effectLst/>
              <a:latin typeface="Times New Roman" panose="02020603050405020304" pitchFamily="18" charset="0"/>
              <a:ea typeface="Calibri" panose="020F0502020204030204" pitchFamily="34" charset="0"/>
            </a:endParaRPr>
          </a:p>
          <a:p>
            <a:pPr marL="2286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Ví dụ: quảng cáo trên Facebook có thể được nhắm mục tiêu theo vị trí, độ tuổi, giới tính và hành vi. Công nghệ, dưới dạng các ứng dụng CRM xã hội, có thể được sử dụng để tìm kiếm trên mạng xã hội các tham chiếu đến thương hiệu của đối thủ cạnh tranh, sau đó tham gia cuộc trò chuyện. Những khách hàng lâu năm có thể trở thành người hâm mộ và hưởng lợi từ việc nhận được những tin tức cập nhật về công ty và các sản phẩm của công ty, truyền sự nhiệt tình của họ bằng cách “thích” và “chia sẻ” cho bạn bè trên mạng xã hội của họ, từ đó tạo ra những khách hàng mới cho công ty hoặc thương hiệu.</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Bán hàng tại điểm bán (Merchandising):</a:t>
            </a:r>
            <a:r>
              <a:rPr lang="en-US" sz="1800">
                <a:solidFill>
                  <a:srgbClr val="000000"/>
                </a:solidFill>
                <a:effectLst/>
                <a:latin typeface="Times New Roman" panose="02020603050405020304" pitchFamily="18" charset="0"/>
                <a:ea typeface="Calibri" panose="020F0502020204030204" pitchFamily="34" charset="0"/>
              </a:rPr>
              <a:t> là một trong số những “vũ khí” quan trọng nhất trong cuộc chiến chinh phục khách hàng tại điểm bán.  Một số hình thức bán hàng đặc biệt hữu ích để tạo ra khách hàng mới, chẳng hạn như bảng hiệu giảm giá, bảng hiệu “như đã sử dụng” và “như đã quảng cáo”. Ngoài ra, những việc như “xếp hàng lên kệ” và “trang trí điểm bán”, “định vị sản phẩm mới” ở những vị trí ưa thích và phù hợp thì doanh số bán hàng sẽ được thay đổi tích cực.</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Công khai (Publicity)</a:t>
            </a:r>
            <a:r>
              <a:rPr lang="en-US" sz="1800">
                <a:solidFill>
                  <a:srgbClr val="000000"/>
                </a:solidFill>
                <a:effectLst/>
                <a:latin typeface="Times New Roman" panose="02020603050405020304" pitchFamily="18" charset="0"/>
                <a:ea typeface="Calibri" panose="020F0502020204030204" pitchFamily="34" charset="0"/>
              </a:rPr>
              <a:t>: Việc nhà báo đưa tin miễn phí không cần phải trả tiền về một câu chuyện liên quan đến lợi ích của công ty có độ tin cậy cao đối với mọi người và có thể dẫn đến nhiều triển vọng thu hút khách hàng tiềm năng. Ví dụ tuyệt vời là Richard Branson, người sáng lập Tập đoàn Virgin. Khi Virgin Cola được ra mắt tại Hoa Kỳ, anh ấy đã thuê một chiếc xe tăng lăn bánh vào Quảng trường Thời đại và 'chộp lấy' đoạn quảng cáo được chiếu sáng của Coca-Cola. Tất cả các mạng truyền hình đều đưa tin này.</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Times New Roman" panose="02020603050405020304" pitchFamily="18" charset="0"/>
              <a:buChar char="-"/>
            </a:pPr>
            <a:r>
              <a:rPr lang="en-US" sz="1800" b="1">
                <a:solidFill>
                  <a:srgbClr val="000000"/>
                </a:solidFill>
                <a:effectLst/>
                <a:latin typeface="Times New Roman" panose="02020603050405020304" pitchFamily="18" charset="0"/>
                <a:ea typeface="Calibri" panose="020F0502020204030204" pitchFamily="34" charset="0"/>
              </a:rPr>
              <a:t>Email </a:t>
            </a:r>
            <a:r>
              <a:rPr lang="en-US" sz="1800">
                <a:solidFill>
                  <a:srgbClr val="000000"/>
                </a:solidFill>
                <a:effectLst/>
                <a:latin typeface="Times New Roman" panose="02020603050405020304" pitchFamily="18" charset="0"/>
                <a:ea typeface="Calibri" panose="020F0502020204030204" pitchFamily="34" charset="0"/>
              </a:rPr>
              <a:t>cũng là một kênh rất hiệu quả để thu thập khách hàng tiềm năng vì những ưu điểm của nó:</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Đầu tiên, nó rất được cá nhân hóa nên mọi người yêu thích nội dung được cá nhân hóa phù hợp với họ.</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Thứ hai, nó rất rẻ, điều cần thiết cho bất kỳ doanh nghiệp nào.</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Wingdings" panose="05000000000000000000" pitchFamily="2" charset="2"/>
              <a:buChar char=""/>
            </a:pPr>
            <a:r>
              <a:rPr lang="en-US" sz="1800">
                <a:solidFill>
                  <a:srgbClr val="000000"/>
                </a:solidFill>
                <a:effectLst/>
                <a:latin typeface="Times New Roman" panose="02020603050405020304" pitchFamily="18" charset="0"/>
                <a:ea typeface="Times New Roman" panose="02020603050405020304" pitchFamily="18" charset="0"/>
              </a:rPr>
              <a:t>Thứ ba, đó là công cụ linh hoạt có thể được liên kết với bất kỳ công cụ tìm kiếm khách hàng tiềm năng nào khác.</a:t>
            </a:r>
            <a:endParaRPr lang="en-US" sz="1800">
              <a:effectLst/>
              <a:latin typeface="Times New Roman" panose="02020603050405020304" pitchFamily="18" charset="0"/>
              <a:ea typeface="Times New Roman" panose="02020603050405020304" pitchFamily="18" charset="0"/>
            </a:endParaRPr>
          </a:p>
          <a:p>
            <a:pPr marL="2286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Tuy nhiên, hãy lưu ý và đừng gửi email quá thường xuyên, chúng có thể bị báo cáo và coi là thư rác và cả công ty của bạn cũng như khách hàng đều không muốn điều đó.</a:t>
            </a:r>
            <a:endParaRPr lang="en-US" sz="1800">
              <a:effectLst/>
              <a:latin typeface="Times New Roman" panose="02020603050405020304" pitchFamily="18" charset="0"/>
              <a:ea typeface="Times New Roman" panose="02020603050405020304" pitchFamily="18" charset="0"/>
            </a:endParaRPr>
          </a:p>
          <a:p>
            <a:pPr marL="158750" indent="0">
              <a:buNone/>
            </a:pPr>
            <a:endParaRPr lang="en-US"/>
          </a:p>
        </p:txBody>
      </p:sp>
    </p:spTree>
    <p:extLst>
      <p:ext uri="{BB962C8B-B14F-4D97-AF65-F5344CB8AC3E}">
        <p14:creationId xmlns:p14="http://schemas.microsoft.com/office/powerpoint/2010/main" val="2784726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150000"/>
              </a:lnSpc>
            </a:pPr>
            <a:r>
              <a:rPr lang="en-US" sz="1800">
                <a:effectLst/>
                <a:latin typeface="Times New Roman" panose="02020603050405020304" pitchFamily="18" charset="0"/>
                <a:ea typeface="Times New Roman" panose="02020603050405020304" pitchFamily="18" charset="0"/>
              </a:rPr>
              <a:t>Một số cách để chọn đúng khách hàng mục tiêu</a:t>
            </a:r>
          </a:p>
          <a:p>
            <a:pPr marL="342900" lvl="0" indent="-342900" algn="just">
              <a:lnSpc>
                <a:spcPct val="150000"/>
              </a:lnSpc>
              <a:buFont typeface="Times New Roman" panose="02020603050405020304" pitchFamily="18" charset="0"/>
              <a:buChar char="-"/>
            </a:pPr>
            <a:r>
              <a:rPr lang="en-US" sz="1800" b="1">
                <a:effectLst/>
                <a:latin typeface="Times New Roman" panose="02020603050405020304" pitchFamily="18" charset="0"/>
                <a:ea typeface="Calibri" panose="020F0502020204030204" pitchFamily="34" charset="0"/>
              </a:rPr>
              <a:t>Xét tuyển hồ sơ khách hàng: </a:t>
            </a:r>
            <a:endParaRPr lang="en-US" sz="1800">
              <a:effectLst/>
              <a:latin typeface="Times New Roman" panose="02020603050405020304" pitchFamily="18" charset="0"/>
              <a:ea typeface="Calibri" panose="020F0502020204030204" pitchFamily="34" charset="0"/>
            </a:endParaRPr>
          </a:p>
          <a:p>
            <a:pPr marL="228600" algn="just">
              <a:lnSpc>
                <a:spcPct val="150000"/>
              </a:lnSpc>
            </a:pPr>
            <a:r>
              <a:rPr lang="en-US" sz="1800">
                <a:effectLst/>
                <a:latin typeface="Times New Roman" panose="02020603050405020304" pitchFamily="18" charset="0"/>
                <a:ea typeface="Times New Roman" panose="02020603050405020304" pitchFamily="18" charset="0"/>
              </a:rPr>
              <a:t>Không phải tất cả những người đã bày tỏ sự quan tâm và/hoặc để lại thông tin để tìm hiểu thêm về giải pháp của công ty đều cần hoặc sẵn sàng mua nó. Theo nghĩa này, cần phải tính đến hồ sơ của khách hàng tiềm năng và đánh giá xem có đáng để họ chuyển sang bước tiếp theo trong quy trình bán hàng hay không.</a:t>
            </a:r>
          </a:p>
          <a:p>
            <a:pPr marL="342900" lvl="0" indent="-342900" algn="just">
              <a:lnSpc>
                <a:spcPct val="150000"/>
              </a:lnSpc>
              <a:buFont typeface="Times New Roman" panose="02020603050405020304" pitchFamily="18" charset="0"/>
              <a:buChar char="-"/>
            </a:pPr>
            <a:r>
              <a:rPr lang="en-US" sz="1800" b="1">
                <a:effectLst/>
                <a:latin typeface="Times New Roman" panose="02020603050405020304" pitchFamily="18" charset="0"/>
                <a:ea typeface="Calibri" panose="020F0502020204030204" pitchFamily="34" charset="0"/>
              </a:rPr>
              <a:t>Biết cách lắng nghe</a:t>
            </a:r>
            <a:endParaRPr lang="en-US" sz="1800">
              <a:effectLst/>
              <a:latin typeface="Times New Roman" panose="02020603050405020304" pitchFamily="18" charset="0"/>
              <a:ea typeface="Calibri" panose="020F0502020204030204" pitchFamily="34" charset="0"/>
            </a:endParaRPr>
          </a:p>
          <a:p>
            <a:pPr marL="228600" algn="just">
              <a:lnSpc>
                <a:spcPct val="150000"/>
              </a:lnSpc>
            </a:pPr>
            <a:r>
              <a:rPr lang="en-US" sz="1800">
                <a:effectLst/>
                <a:latin typeface="Times New Roman" panose="02020603050405020304" pitchFamily="18" charset="0"/>
                <a:ea typeface="Times New Roman" panose="02020603050405020304" pitchFamily="18" charset="0"/>
              </a:rPr>
              <a:t>Lắng nghe là cơ bản. Trong quá trình tiếp cận, cần phải ghi lại tất cả những gì đã được nói.</a:t>
            </a:r>
          </a:p>
          <a:p>
            <a:pPr marL="228600" algn="just">
              <a:lnSpc>
                <a:spcPct val="150000"/>
              </a:lnSpc>
            </a:pPr>
            <a:r>
              <a:rPr lang="en-US" sz="1800">
                <a:effectLst/>
                <a:latin typeface="Times New Roman" panose="02020603050405020304" pitchFamily="18" charset="0"/>
                <a:ea typeface="Times New Roman" panose="02020603050405020304" pitchFamily="18" charset="0"/>
              </a:rPr>
              <a:t>Thông tin này sẽ được sử dụng để xác định liệu khách hàng tiềm năng trên thực tế đã sẵn sàng cho một liên hệ mới hay chưa, liệu có lý tưởng để chờ đợi hay liệu anh ta đã sẵn sàng chính thức hóa một đề xuất thương mại hay chưa.</a:t>
            </a:r>
          </a:p>
          <a:p>
            <a:pPr marL="342900" lvl="0" indent="-342900" algn="just">
              <a:lnSpc>
                <a:spcPct val="150000"/>
              </a:lnSpc>
              <a:buFont typeface="Times New Roman" panose="02020603050405020304" pitchFamily="18" charset="0"/>
              <a:buChar char="-"/>
            </a:pPr>
            <a:r>
              <a:rPr lang="en-US" sz="1800" b="1">
                <a:effectLst/>
                <a:latin typeface="Times New Roman" panose="02020603050405020304" pitchFamily="18" charset="0"/>
                <a:ea typeface="Calibri" panose="020F0502020204030204" pitchFamily="34" charset="0"/>
              </a:rPr>
              <a:t>Biết cách đặt câu hỏi đúng:</a:t>
            </a:r>
            <a:endParaRPr lang="en-US" sz="1800">
              <a:effectLst/>
              <a:latin typeface="Times New Roman" panose="02020603050405020304" pitchFamily="18" charset="0"/>
              <a:ea typeface="Calibri" panose="020F0502020204030204" pitchFamily="34" charset="0"/>
            </a:endParaRPr>
          </a:p>
          <a:p>
            <a:pPr marL="228600" algn="just">
              <a:lnSpc>
                <a:spcPct val="150000"/>
              </a:lnSpc>
            </a:pPr>
            <a:r>
              <a:rPr lang="en-US" sz="1800">
                <a:effectLst/>
                <a:latin typeface="Times New Roman" panose="02020603050405020304" pitchFamily="18" charset="0"/>
                <a:ea typeface="Times New Roman" panose="02020603050405020304" pitchFamily="18" charset="0"/>
              </a:rPr>
              <a:t>Khi tìm kiếm khách hàng tiềm năng, cần đặt ra các câu hỏi chiến lược không chỉ đánh giá mức độ trưởng thành của khách hàng tiềm năng mà còn hướng dẫn họ trong suốt quá trình.</a:t>
            </a:r>
          </a:p>
          <a:p>
            <a:pPr marL="228600" algn="just">
              <a:lnSpc>
                <a:spcPct val="150000"/>
              </a:lnSpc>
            </a:pPr>
            <a:r>
              <a:rPr lang="en-US" sz="1800">
                <a:effectLst/>
                <a:latin typeface="Times New Roman" panose="02020603050405020304" pitchFamily="18" charset="0"/>
                <a:ea typeface="Times New Roman" panose="02020603050405020304" pitchFamily="18" charset="0"/>
              </a:rPr>
              <a:t>Mục tiêu là đặt những câu hỏi mà câu trả lời cung cấp thông tin có giá trị để chuyên gia bán hàng có thể chuyển sang bước tiếp theo và khách hàng tiềm năng cảm thấy rằng họ đang nhận được sự quan tâm xứng đáng.</a:t>
            </a:r>
          </a:p>
          <a:p>
            <a:pPr marL="342900" lvl="0" indent="-342900" algn="just">
              <a:lnSpc>
                <a:spcPct val="150000"/>
              </a:lnSpc>
              <a:buFont typeface="Times New Roman" panose="02020603050405020304" pitchFamily="18" charset="0"/>
              <a:buChar char="-"/>
            </a:pPr>
            <a:r>
              <a:rPr lang="en-US" sz="1800" b="1">
                <a:effectLst/>
                <a:latin typeface="Times New Roman" panose="02020603050405020304" pitchFamily="18" charset="0"/>
                <a:ea typeface="Calibri" panose="020F0502020204030204" pitchFamily="34" charset="0"/>
              </a:rPr>
              <a:t>Ngoài việc nhắm mục tiêu cẩn thận các khách hàng mới để mua lại, các công ty cần xem xét họ sẽ đưa ra đề nghị gì?</a:t>
            </a:r>
            <a:endParaRPr lang="en-US" sz="1800">
              <a:effectLst/>
              <a:latin typeface="Times New Roman" panose="02020603050405020304" pitchFamily="18" charset="0"/>
              <a:ea typeface="Calibri" panose="020F0502020204030204" pitchFamily="34" charset="0"/>
            </a:endParaRPr>
          </a:p>
          <a:p>
            <a:pPr marL="228600" algn="just">
              <a:lnSpc>
                <a:spcPct val="150000"/>
              </a:lnSpc>
            </a:pPr>
            <a:r>
              <a:rPr lang="en-US" sz="1800">
                <a:effectLst/>
                <a:latin typeface="Times New Roman" panose="02020603050405020304" pitchFamily="18" charset="0"/>
                <a:ea typeface="Times New Roman" panose="02020603050405020304" pitchFamily="18" charset="0"/>
              </a:rPr>
              <a:t>Một số ngành nhất quán trong việc sử dụng các sản phẩm cấp thấp để thu hút khách hàng như công ty bảo hiểm sử dụng bảo hiểm ô tô để có được khách hàng bán lẻ mới. Tuy nhiên, phí bảo hiểm ô tô có chiết khấu rất cao và cung cấp ít hoặc không có lợi nhuận cho công ty bảo hiểm. Nhưng bù lại, bảo hiểm ô tô cung cấp cho công ty ít nhất một năm để bán chéo các sản phẩm bảo hiểm bổ sung – gia đình và bảo hiểm nội dung, bảo hiểm du lịch, bảo hiểm y tế, bảo hiểm bảo vệ thế chấp, v.v.</a:t>
            </a:r>
          </a:p>
          <a:p>
            <a:pPr marL="158750" indent="0">
              <a:buNone/>
            </a:pPr>
            <a:endParaRPr lang="en-US"/>
          </a:p>
        </p:txBody>
      </p:sp>
    </p:spTree>
    <p:extLst>
      <p:ext uri="{BB962C8B-B14F-4D97-AF65-F5344CB8AC3E}">
        <p14:creationId xmlns:p14="http://schemas.microsoft.com/office/powerpoint/2010/main" val="3899674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150000"/>
              </a:lnSpc>
            </a:pPr>
            <a:r>
              <a:rPr lang="en-US" sz="1800">
                <a:effectLst/>
                <a:latin typeface="Times New Roman" panose="02020603050405020304" pitchFamily="18" charset="0"/>
                <a:ea typeface="Times New Roman" panose="02020603050405020304" pitchFamily="18" charset="0"/>
              </a:rPr>
              <a:t>Có 6 nhóm khách hàng cơ bản:</a:t>
            </a:r>
          </a:p>
          <a:p>
            <a:pPr marL="342900" lvl="0" indent="-342900" algn="just">
              <a:lnSpc>
                <a:spcPct val="150000"/>
              </a:lnSpc>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Nhóm dạo chơi: click vào quảng cáo; theo dõi trên mạng xã hội; truy cập trang web; đọc nội dung blog</a:t>
            </a:r>
          </a:p>
          <a:p>
            <a:pPr marL="342900" lvl="0" indent="-342900" algn="just">
              <a:lnSpc>
                <a:spcPct val="150000"/>
              </a:lnSpc>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Nhóm nghiên cứu: thêm vào giỏ hàng nhưng không hoàn thành; đọc review, đọc các case study, v.v.</a:t>
            </a:r>
          </a:p>
          <a:p>
            <a:pPr marL="342900" lvl="0" indent="-342900" algn="just">
              <a:lnSpc>
                <a:spcPct val="150000"/>
              </a:lnSpc>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Nhóm sẵn sàng mua hàng: Hoàn tất thanh toán đơn hàng; đăng ký dịch vụ.</a:t>
            </a:r>
          </a:p>
          <a:p>
            <a:pPr marL="342900" lvl="0" indent="-342900" algn="just">
              <a:lnSpc>
                <a:spcPct val="150000"/>
              </a:lnSpc>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Nhóm thích giảm giá: Tìm kiếm mã giảm giá; truy cập web liên kết trước khi mua hàng để nhận giảm giá; chỉ mua hàng trong đợt giảm giá, v.v.</a:t>
            </a:r>
          </a:p>
          <a:p>
            <a:pPr marL="342900" lvl="0" indent="-342900" algn="just">
              <a:lnSpc>
                <a:spcPct val="150000"/>
              </a:lnSpc>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Nhóm trung thành: đơn hàng lặp lại, tham gia chương trình khách hàng thân thiết.</a:t>
            </a:r>
          </a:p>
          <a:p>
            <a:pPr marL="342900" lvl="0" indent="-342900" algn="just">
              <a:lnSpc>
                <a:spcPct val="150000"/>
              </a:lnSpc>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Nhóm chưa hài lòng: yêu cầu hoàn tiền, đánh giá không tốt, v.v.</a:t>
            </a:r>
          </a:p>
          <a:p>
            <a:pPr marL="342900" lvl="0" indent="-342900" algn="just">
              <a:lnSpc>
                <a:spcPct val="150000"/>
              </a:lnSpc>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Trong đó, các doanh nghiệp thường nhắm đến nhóm khách hàng trung thành nhiều nhất. Ở các nhóm khách hàng còn lại đều có thể có khách tiềm năng và khách hàng trung thành trong tương lai.</a:t>
            </a:r>
          </a:p>
          <a:p>
            <a:pPr marL="158750" indent="0">
              <a:buNone/>
            </a:pPr>
            <a:endParaRPr lang="en-US"/>
          </a:p>
        </p:txBody>
      </p:sp>
    </p:spTree>
    <p:extLst>
      <p:ext uri="{BB962C8B-B14F-4D97-AF65-F5344CB8AC3E}">
        <p14:creationId xmlns:p14="http://schemas.microsoft.com/office/powerpoint/2010/main" val="3859956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Times New Roman" panose="02020603050405020304" pitchFamily="18" charset="0"/>
              </a:rPr>
              <a:t>Một sai lầm mà nhiều nhà quảng cáo mới vào nghề thường hay gặp phải đó là không tính toán chỉ số CAC – Customer Acquisition Cost – chi phí hợp lý để sở hữu một khách hàng mà nhắm mắt vào chạy quảng cáo. Chính tư duy mơ hồ này đã dẫn đến nghịch lý nhiều doanh nghiệp chi tiền cho quảng cáo nhiều hơn lợi nhuận. Bạn nghĩ liệu doanh nghiệp có lời không khi lợi nhuận thu được có 5 đồng mà chi tiền cho quảng cáo lại tới 8 đồng? Nhìn chung, chỉ khi tính được CAC, nhà quảng cáo mới yên tâm khi biết chính xác cần phải bỏ ra số tiền bao nhiêu để mua một khách khách hàng mà vẫn đảm bảo lợi nhuận cho doanh nghiệp.</a:t>
            </a:r>
          </a:p>
          <a:p>
            <a:pPr marL="158750" indent="0">
              <a:buNone/>
            </a:pPr>
            <a:endParaRPr lang="en-US"/>
          </a:p>
        </p:txBody>
      </p:sp>
    </p:spTree>
    <p:extLst>
      <p:ext uri="{BB962C8B-B14F-4D97-AF65-F5344CB8AC3E}">
        <p14:creationId xmlns:p14="http://schemas.microsoft.com/office/powerpoint/2010/main" val="1656555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742950" lvl="1" indent="-285750" algn="just">
                  <a:lnSpc>
                    <a:spcPct val="150000"/>
                  </a:lnSpc>
                  <a:buFont typeface="+mj-lt"/>
                  <a:buAutoNum type="alphaLcPeriod"/>
                </a:pPr>
                <a:r>
                  <a:rPr lang="en-US" sz="1200" b="1">
                    <a:effectLst/>
                    <a:latin typeface="Times New Roman" panose="02020603050405020304" pitchFamily="18" charset="0"/>
                    <a:ea typeface="Times New Roman" panose="02020603050405020304" pitchFamily="18" charset="0"/>
                  </a:rPr>
                  <a:t>Giá trị vòng đời của 1 khách hàng (Life Time Value)</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Ở yếu tố này, doanh nghiệp cần tính toán doanh thu có được trong suốt khoảng thời gian duy trì quan hệ với một khách hàng. Chẳng hạn, khách hàng X mua hàng 3 lần, mỗi lần 200.000đ thì LTV của người này là 600k.</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Có 2 cách để ước tính chỉ số LTV này:</a:t>
                </a:r>
                <a:endParaRPr lang="en-US" sz="13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Dùng công thức: </a:t>
                </a:r>
                <a:endParaRPr lang="en-US" sz="1300">
                  <a:effectLst/>
                  <a:latin typeface="Times New Roman" panose="02020603050405020304" pitchFamily="18" charset="0"/>
                  <a:ea typeface="Calibri" panose="020F0502020204030204" pitchFamily="34" charset="0"/>
                </a:endParaRPr>
              </a:p>
              <a:p>
                <a:pPr marL="685800" algn="just">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LTV trung bình của 1 KH = </a:t>
                </a:r>
                <a14:m>
                  <m:oMath xmlns:m="http://schemas.openxmlformats.org/officeDocument/2006/math">
                    <m:f>
                      <m:fPr>
                        <m:ctrlPr>
                          <a:rPr lang="en-US" sz="1600" i="1">
                            <a:solidFill>
                              <a:srgbClr val="000000"/>
                            </a:solidFill>
                            <a:effectLst/>
                            <a:latin typeface="Cambria Math" panose="02040503050406030204" pitchFamily="18" charset="0"/>
                            <a:ea typeface="Times New Roman" panose="02020603050405020304" pitchFamily="18" charset="0"/>
                          </a:rPr>
                        </m:ctrlPr>
                      </m:fPr>
                      <m:num>
                        <m:r>
                          <m:rPr>
                            <m:sty m:val="p"/>
                          </m:rPr>
                          <a:rPr lang="en-US" sz="1600">
                            <a:solidFill>
                              <a:srgbClr val="000000"/>
                            </a:solidFill>
                            <a:effectLst/>
                            <a:latin typeface="Cambria Math" panose="02040503050406030204" pitchFamily="18" charset="0"/>
                            <a:ea typeface="Times New Roman" panose="02020603050405020304" pitchFamily="18" charset="0"/>
                          </a:rPr>
                          <m:t>T</m:t>
                        </m:r>
                        <m:r>
                          <a:rPr lang="en-US" sz="1600">
                            <a:solidFill>
                              <a:srgbClr val="000000"/>
                            </a:solidFill>
                            <a:effectLst/>
                            <a:latin typeface="Cambria Math" panose="02040503050406030204" pitchFamily="18" charset="0"/>
                            <a:ea typeface="Times New Roman" panose="02020603050405020304" pitchFamily="18" charset="0"/>
                          </a:rPr>
                          <m:t>ổ</m:t>
                        </m:r>
                        <m:r>
                          <m:rPr>
                            <m:sty m:val="p"/>
                          </m:rPr>
                          <a:rPr lang="en-US" sz="1600">
                            <a:solidFill>
                              <a:srgbClr val="000000"/>
                            </a:solidFill>
                            <a:effectLst/>
                            <a:latin typeface="Cambria Math" panose="02040503050406030204" pitchFamily="18" charset="0"/>
                            <a:ea typeface="Times New Roman" panose="02020603050405020304" pitchFamily="18" charset="0"/>
                          </a:rPr>
                          <m:t>ng</m:t>
                        </m:r>
                        <m:r>
                          <a:rPr lang="en-US" sz="1600">
                            <a:solidFill>
                              <a:srgbClr val="000000"/>
                            </a:solidFill>
                            <a:effectLst/>
                            <a:latin typeface="Cambria Math" panose="02040503050406030204" pitchFamily="18" charset="0"/>
                            <a:ea typeface="Times New Roman" panose="02020603050405020304" pitchFamily="18" charset="0"/>
                          </a:rPr>
                          <m:t> </m:t>
                        </m:r>
                        <m:r>
                          <m:rPr>
                            <m:sty m:val="p"/>
                          </m:rPr>
                          <a:rPr lang="en-US" sz="1600">
                            <a:solidFill>
                              <a:srgbClr val="000000"/>
                            </a:solidFill>
                            <a:effectLst/>
                            <a:latin typeface="Cambria Math" panose="02040503050406030204" pitchFamily="18" charset="0"/>
                            <a:ea typeface="Times New Roman" panose="02020603050405020304" pitchFamily="18" charset="0"/>
                          </a:rPr>
                          <m:t>doanh</m:t>
                        </m:r>
                        <m:r>
                          <a:rPr lang="en-US" sz="1600">
                            <a:solidFill>
                              <a:srgbClr val="000000"/>
                            </a:solidFill>
                            <a:effectLst/>
                            <a:latin typeface="Cambria Math" panose="02040503050406030204" pitchFamily="18" charset="0"/>
                            <a:ea typeface="Times New Roman" panose="02020603050405020304" pitchFamily="18" charset="0"/>
                          </a:rPr>
                          <m:t> </m:t>
                        </m:r>
                        <m:r>
                          <m:rPr>
                            <m:sty m:val="p"/>
                          </m:rPr>
                          <a:rPr lang="en-US" sz="1600">
                            <a:solidFill>
                              <a:srgbClr val="000000"/>
                            </a:solidFill>
                            <a:effectLst/>
                            <a:latin typeface="Cambria Math" panose="02040503050406030204" pitchFamily="18" charset="0"/>
                            <a:ea typeface="Times New Roman" panose="02020603050405020304" pitchFamily="18" charset="0"/>
                          </a:rPr>
                          <m:t>thu</m:t>
                        </m:r>
                        <m:r>
                          <a:rPr lang="en-US" sz="1600">
                            <a:solidFill>
                              <a:srgbClr val="000000"/>
                            </a:solidFill>
                            <a:effectLst/>
                            <a:latin typeface="Cambria Math" panose="02040503050406030204" pitchFamily="18" charset="0"/>
                            <a:ea typeface="Times New Roman" panose="02020603050405020304" pitchFamily="18" charset="0"/>
                          </a:rPr>
                          <m:t> </m:t>
                        </m:r>
                      </m:num>
                      <m:den>
                        <m:r>
                          <m:rPr>
                            <m:sty m:val="p"/>
                          </m:rPr>
                          <a:rPr lang="en-US" sz="1600">
                            <a:solidFill>
                              <a:srgbClr val="000000"/>
                            </a:solidFill>
                            <a:effectLst/>
                            <a:latin typeface="Cambria Math" panose="02040503050406030204" pitchFamily="18" charset="0"/>
                            <a:ea typeface="Times New Roman" panose="02020603050405020304" pitchFamily="18" charset="0"/>
                          </a:rPr>
                          <m:t>S</m:t>
                        </m:r>
                        <m:r>
                          <a:rPr lang="en-US" sz="1600">
                            <a:solidFill>
                              <a:srgbClr val="000000"/>
                            </a:solidFill>
                            <a:effectLst/>
                            <a:latin typeface="Cambria Math" panose="02040503050406030204" pitchFamily="18" charset="0"/>
                            <a:ea typeface="Times New Roman" panose="02020603050405020304" pitchFamily="18" charset="0"/>
                          </a:rPr>
                          <m:t>ố </m:t>
                        </m:r>
                        <m:r>
                          <m:rPr>
                            <m:sty m:val="p"/>
                          </m:rPr>
                          <a:rPr lang="en-US" sz="1600">
                            <a:solidFill>
                              <a:srgbClr val="000000"/>
                            </a:solidFill>
                            <a:effectLst/>
                            <a:latin typeface="Cambria Math" panose="02040503050406030204" pitchFamily="18" charset="0"/>
                            <a:ea typeface="Times New Roman" panose="02020603050405020304" pitchFamily="18" charset="0"/>
                          </a:rPr>
                          <m:t>KH</m:t>
                        </m:r>
                        <m:r>
                          <a:rPr lang="en-US" sz="1600">
                            <a:solidFill>
                              <a:srgbClr val="000000"/>
                            </a:solidFill>
                            <a:effectLst/>
                            <a:latin typeface="Cambria Math" panose="02040503050406030204" pitchFamily="18" charset="0"/>
                            <a:ea typeface="Times New Roman" panose="02020603050405020304" pitchFamily="18" charset="0"/>
                          </a:rPr>
                          <m:t> </m:t>
                        </m:r>
                        <m:r>
                          <m:rPr>
                            <m:sty m:val="p"/>
                          </m:rPr>
                          <a:rPr lang="en-US" sz="1600">
                            <a:solidFill>
                              <a:srgbClr val="000000"/>
                            </a:solidFill>
                            <a:effectLst/>
                            <a:latin typeface="Cambria Math" panose="02040503050406030204" pitchFamily="18" charset="0"/>
                            <a:ea typeface="Times New Roman" panose="02020603050405020304" pitchFamily="18" charset="0"/>
                          </a:rPr>
                          <m:t>mua</m:t>
                        </m:r>
                        <m:r>
                          <a:rPr lang="en-US" sz="1600">
                            <a:solidFill>
                              <a:srgbClr val="000000"/>
                            </a:solidFill>
                            <a:effectLst/>
                            <a:latin typeface="Cambria Math" panose="02040503050406030204" pitchFamily="18" charset="0"/>
                            <a:ea typeface="Times New Roman" panose="02020603050405020304" pitchFamily="18" charset="0"/>
                          </a:rPr>
                          <m:t> </m:t>
                        </m:r>
                        <m:r>
                          <m:rPr>
                            <m:sty m:val="p"/>
                          </m:rPr>
                          <a:rPr lang="en-US" sz="1600">
                            <a:solidFill>
                              <a:srgbClr val="000000"/>
                            </a:solidFill>
                            <a:effectLst/>
                            <a:latin typeface="Cambria Math" panose="02040503050406030204" pitchFamily="18" charset="0"/>
                            <a:ea typeface="Times New Roman" panose="02020603050405020304" pitchFamily="18" charset="0"/>
                          </a:rPr>
                          <m:t>sp</m:t>
                        </m:r>
                      </m:den>
                    </m:f>
                  </m:oMath>
                </a14:m>
                <a:r>
                  <a:rPr lang="en-US" sz="1200">
                    <a:solidFill>
                      <a:srgbClr val="000000"/>
                    </a:solidFill>
                    <a:effectLst/>
                    <a:latin typeface="Times New Roman" panose="02020603050405020304" pitchFamily="18" charset="0"/>
                    <a:ea typeface="Times New Roman" panose="02020603050405020304" pitchFamily="18" charset="0"/>
                  </a:rPr>
                  <a:t> </a:t>
                </a:r>
                <a:endParaRPr lang="en-US" sz="13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Công thức này áp dụng cho 1 khoảng thời gian nhất định như 3, 6, 9, 12,… tháng gần nhất.</a:t>
                </a:r>
                <a:endParaRPr lang="en-US" sz="1300">
                  <a:effectLst/>
                  <a:latin typeface="Times New Roman" panose="02020603050405020304" pitchFamily="18" charset="0"/>
                  <a:ea typeface="Calibri" panose="020F0502020204030204" pitchFamily="34" charset="0"/>
                </a:endParaRPr>
              </a:p>
              <a:p>
                <a:pPr marL="685800" algn="just">
                  <a:lnSpc>
                    <a:spcPct val="150000"/>
                  </a:lnSpc>
                </a:pPr>
                <a:r>
                  <a:rPr lang="en-US" sz="1200">
                    <a:effectLst/>
                    <a:latin typeface="Times New Roman" panose="02020603050405020304" pitchFamily="18" charset="0"/>
                    <a:ea typeface="Times New Roman" panose="02020603050405020304" pitchFamily="18" charset="0"/>
                  </a:rPr>
                  <a:t>Trong trường hợp mới kinh doanh chưa có dữ liệu, doanh nghiệp có thể ước tính bằng công thức:</a:t>
                </a:r>
                <a:endParaRPr lang="en-US" sz="1300">
                  <a:effectLst/>
                  <a:latin typeface="Times New Roman" panose="02020603050405020304" pitchFamily="18" charset="0"/>
                  <a:ea typeface="Times New Roman" panose="02020603050405020304" pitchFamily="18" charset="0"/>
                </a:endParaRPr>
              </a:p>
              <a:p>
                <a:pPr marL="685800" algn="ctr">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LTV = </a:t>
                </a:r>
                <a14:m>
                  <m:oMath xmlns:m="http://schemas.openxmlformats.org/officeDocument/2006/math">
                    <m:f>
                      <m:fPr>
                        <m:ctrlPr>
                          <a:rPr lang="en-US" sz="1600" i="1">
                            <a:solidFill>
                              <a:srgbClr val="000000"/>
                            </a:solidFill>
                            <a:effectLst/>
                            <a:latin typeface="Cambria Math" panose="02040503050406030204" pitchFamily="18" charset="0"/>
                            <a:ea typeface="Times New Roman" panose="02020603050405020304" pitchFamily="18" charset="0"/>
                          </a:rPr>
                        </m:ctrlPr>
                      </m:fPr>
                      <m:num>
                        <m:r>
                          <m:rPr>
                            <m:sty m:val="p"/>
                          </m:rPr>
                          <a:rPr lang="en-US" sz="1600">
                            <a:solidFill>
                              <a:srgbClr val="000000"/>
                            </a:solidFill>
                            <a:effectLst/>
                            <a:latin typeface="Cambria Math" panose="02040503050406030204" pitchFamily="18" charset="0"/>
                            <a:ea typeface="Times New Roman" panose="02020603050405020304" pitchFamily="18" charset="0"/>
                          </a:rPr>
                          <m:t>n</m:t>
                        </m:r>
                        <m:r>
                          <a:rPr lang="en-US" sz="1600">
                            <a:solidFill>
                              <a:srgbClr val="000000"/>
                            </a:solidFill>
                            <a:effectLst/>
                            <a:latin typeface="Cambria Math" panose="02040503050406030204" pitchFamily="18" charset="0"/>
                            <a:ea typeface="Times New Roman" panose="02020603050405020304" pitchFamily="18" charset="0"/>
                          </a:rPr>
                          <m:t> </m:t>
                        </m:r>
                        <m:r>
                          <a:rPr lang="en-US" sz="1600" i="1">
                            <a:solidFill>
                              <a:srgbClr val="000000"/>
                            </a:solidFill>
                            <a:effectLst/>
                            <a:latin typeface="Cambria Math" panose="02040503050406030204" pitchFamily="18" charset="0"/>
                            <a:ea typeface="Times New Roman" panose="02020603050405020304" pitchFamily="18" charset="0"/>
                          </a:rPr>
                          <m:t>∗</m:t>
                        </m:r>
                        <m:r>
                          <a:rPr lang="en-US" sz="1600">
                            <a:solidFill>
                              <a:srgbClr val="000000"/>
                            </a:solidFill>
                            <a:effectLst/>
                            <a:latin typeface="Cambria Math" panose="02040503050406030204" pitchFamily="18" charset="0"/>
                            <a:ea typeface="Times New Roman" panose="02020603050405020304" pitchFamily="18" charset="0"/>
                          </a:rPr>
                          <m:t> 2~</m:t>
                        </m:r>
                        <m:r>
                          <m:rPr>
                            <m:sty m:val="p"/>
                          </m:rPr>
                          <a:rPr lang="en-US" sz="1600">
                            <a:solidFill>
                              <a:srgbClr val="000000"/>
                            </a:solidFill>
                            <a:effectLst/>
                            <a:latin typeface="Cambria Math" panose="02040503050406030204" pitchFamily="18" charset="0"/>
                            <a:ea typeface="Times New Roman" panose="02020603050405020304" pitchFamily="18" charset="0"/>
                          </a:rPr>
                          <m:t>x</m:t>
                        </m:r>
                        <m:r>
                          <a:rPr lang="en-US" sz="1600">
                            <a:solidFill>
                              <a:srgbClr val="000000"/>
                            </a:solidFill>
                            <a:effectLst/>
                            <a:latin typeface="Cambria Math" panose="02040503050406030204" pitchFamily="18" charset="0"/>
                            <a:ea typeface="Times New Roman" panose="02020603050405020304" pitchFamily="18" charset="0"/>
                          </a:rPr>
                          <m:t>(1) + </m:t>
                        </m:r>
                        <m:r>
                          <m:rPr>
                            <m:sty m:val="p"/>
                          </m:rPr>
                          <a:rPr lang="en-US" sz="1600">
                            <a:solidFill>
                              <a:srgbClr val="000000"/>
                            </a:solidFill>
                            <a:effectLst/>
                            <a:latin typeface="Cambria Math" panose="02040503050406030204" pitchFamily="18" charset="0"/>
                            <a:ea typeface="Times New Roman" panose="02020603050405020304" pitchFamily="18" charset="0"/>
                          </a:rPr>
                          <m:t>n</m:t>
                        </m:r>
                        <m:r>
                          <a:rPr lang="en-US" sz="1600">
                            <a:solidFill>
                              <a:srgbClr val="000000"/>
                            </a:solidFill>
                            <a:effectLst/>
                            <a:latin typeface="Cambria Math" panose="02040503050406030204" pitchFamily="18" charset="0"/>
                            <a:ea typeface="Times New Roman" panose="02020603050405020304" pitchFamily="18" charset="0"/>
                          </a:rPr>
                          <m:t> </m:t>
                        </m:r>
                        <m:r>
                          <a:rPr lang="en-US" sz="1600" i="1">
                            <a:solidFill>
                              <a:srgbClr val="000000"/>
                            </a:solidFill>
                            <a:effectLst/>
                            <a:latin typeface="Cambria Math" panose="02040503050406030204" pitchFamily="18" charset="0"/>
                            <a:ea typeface="Times New Roman" panose="02020603050405020304" pitchFamily="18" charset="0"/>
                          </a:rPr>
                          <m:t>∗</m:t>
                        </m:r>
                        <m:r>
                          <a:rPr lang="en-US" sz="1600">
                            <a:solidFill>
                              <a:srgbClr val="000000"/>
                            </a:solidFill>
                            <a:effectLst/>
                            <a:latin typeface="Cambria Math" panose="02040503050406030204" pitchFamily="18" charset="0"/>
                            <a:ea typeface="Times New Roman" panose="02020603050405020304" pitchFamily="18" charset="0"/>
                          </a:rPr>
                          <m:t> 2~</m:t>
                        </m:r>
                        <m:r>
                          <m:rPr>
                            <m:sty m:val="p"/>
                          </m:rPr>
                          <a:rPr lang="en-US" sz="1600">
                            <a:solidFill>
                              <a:srgbClr val="000000"/>
                            </a:solidFill>
                            <a:effectLst/>
                            <a:latin typeface="Cambria Math" panose="02040503050406030204" pitchFamily="18" charset="0"/>
                            <a:ea typeface="Times New Roman" panose="02020603050405020304" pitchFamily="18" charset="0"/>
                          </a:rPr>
                          <m:t>x</m:t>
                        </m:r>
                        <m:r>
                          <a:rPr lang="en-US" sz="1600">
                            <a:solidFill>
                              <a:srgbClr val="000000"/>
                            </a:solidFill>
                            <a:effectLst/>
                            <a:latin typeface="Cambria Math" panose="02040503050406030204" pitchFamily="18" charset="0"/>
                            <a:ea typeface="Times New Roman" panose="02020603050405020304" pitchFamily="18" charset="0"/>
                          </a:rPr>
                          <m:t>(2) </m:t>
                        </m:r>
                      </m:num>
                      <m:den>
                        <m:r>
                          <a:rPr lang="en-US" sz="1600">
                            <a:solidFill>
                              <a:srgbClr val="000000"/>
                            </a:solidFill>
                            <a:effectLst/>
                            <a:latin typeface="Cambria Math" panose="02040503050406030204" pitchFamily="18" charset="0"/>
                            <a:ea typeface="Times New Roman" panose="02020603050405020304" pitchFamily="18" charset="0"/>
                          </a:rPr>
                          <m:t>2 </m:t>
                        </m:r>
                      </m:den>
                    </m:f>
                  </m:oMath>
                </a14:m>
                <a:endParaRPr lang="en-US" sz="1300">
                  <a:effectLst/>
                  <a:latin typeface="Times New Roman" panose="02020603050405020304" pitchFamily="18" charset="0"/>
                  <a:ea typeface="Times New Roman" panose="02020603050405020304" pitchFamily="18" charset="0"/>
                </a:endParaRPr>
              </a:p>
              <a:p>
                <a:pPr marL="685800">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Trong đó, n là giá trị trung bình lần đầu bán ra, 2~x (từ 2~x là tuỳ chọn, dự tính tổng số lần KH mua tuỳ vào mức độ dễ bán của sản phẩm và nhu cầu mua sắm thường xuyên của khách hàng)</a:t>
                </a:r>
                <a:endParaRPr lang="en-US" sz="1300">
                  <a:effectLst/>
                  <a:latin typeface="Times New Roman" panose="02020603050405020304" pitchFamily="18" charset="0"/>
                  <a:ea typeface="Times New Roman" panose="02020603050405020304" pitchFamily="18" charset="0"/>
                </a:endParaRPr>
              </a:p>
              <a:p>
                <a:pPr>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Ví dụ: Shop A bán áo thun 100k/cái, dự đoán khách hàng có thể mua từ 2-4 cái, áp dụng công thức trên thì chúng ta sẽ có kết quả là 300k </a:t>
                </a:r>
                <a:r>
                  <a:rPr lang="en-US" sz="1300">
                    <a:effectLst/>
                    <a:latin typeface="Times New Roman" panose="02020603050405020304" pitchFamily="18" charset="0"/>
                    <a:ea typeface="Times New Roman" panose="02020603050405020304" pitchFamily="18" charset="0"/>
                    <a:sym typeface="Wingdings" panose="05000000000000000000" pitchFamily="2" charset="2"/>
                  </a:rPr>
                  <a:t></a:t>
                </a:r>
                <a:r>
                  <a:rPr lang="en-US" sz="1200">
                    <a:solidFill>
                      <a:srgbClr val="000000"/>
                    </a:solidFill>
                    <a:effectLst/>
                    <a:latin typeface="Times New Roman" panose="02020603050405020304" pitchFamily="18" charset="0"/>
                    <a:ea typeface="Times New Roman" panose="02020603050405020304" pitchFamily="18" charset="0"/>
                  </a:rPr>
                  <a:t> LTV của khách hàng là 300k.</a:t>
                </a:r>
                <a:endParaRPr lang="en-US" sz="130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mj-lt"/>
                  <a:buAutoNum type="alphaLcPeriod"/>
                </a:pPr>
                <a:r>
                  <a:rPr lang="en-US" sz="1200" b="1">
                    <a:effectLst/>
                    <a:latin typeface="Times New Roman" panose="02020603050405020304" pitchFamily="18" charset="0"/>
                    <a:ea typeface="Times New Roman" panose="02020603050405020304" pitchFamily="18" charset="0"/>
                  </a:rPr>
                  <a:t>Trừ đi chi phí hoàn tiền và hủy đơn hàng:</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Khi bán hàng ta chắc chắn sẽ gặp những trường hợp bom hàng hoặc không hài lòng yêu cầu đổi trả, hoàn tiền, khiến doanh nghiệp tốn thêm 1 khoản chi phí. Doanh nghiệp sẽ cần kiểm tra dữ liệu để tính % các trường hợp này. Nếu không có dữ liệu, có thể lấy khoảng 10-15% làm chi phí ước tính bù đắp đơn hoàn. Áp dụng với ví dụ bán áo thun ở trên, LTV của 1 khách hàng là 300k – 30k (10% chi phí đơn hoàn) = 270k.</a:t>
                </a:r>
                <a:endParaRPr lang="en-US" sz="130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mj-lt"/>
                  <a:buAutoNum type="alphaLcPeriod"/>
                </a:pPr>
                <a:r>
                  <a:rPr lang="en-US" sz="1200" b="1">
                    <a:solidFill>
                      <a:srgbClr val="000000"/>
                    </a:solidFill>
                    <a:effectLst/>
                    <a:latin typeface="Times New Roman" panose="02020603050405020304" pitchFamily="18" charset="0"/>
                    <a:ea typeface="Times New Roman" panose="02020603050405020304" pitchFamily="18" charset="0"/>
                  </a:rPr>
                  <a:t>Trừ đi chi phí vận hành doanh nghiệp:</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Chi phí vận hành doanh nghiệp là những khoản chi phí bao gồm vốn, chi phí vận hành các bộ phận, vận chuyển, sản xuất, …</a:t>
                </a:r>
                <a:endParaRPr lang="en-US" sz="130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mj-lt"/>
                  <a:buAutoNum type="alphaLcPeriod"/>
                </a:pPr>
                <a:r>
                  <a:rPr lang="en-US" sz="1200" b="1">
                    <a:solidFill>
                      <a:srgbClr val="000000"/>
                    </a:solidFill>
                    <a:effectLst/>
                    <a:latin typeface="Times New Roman" panose="02020603050405020304" pitchFamily="18" charset="0"/>
                    <a:ea typeface="Times New Roman" panose="02020603050405020304" pitchFamily="18" charset="0"/>
                  </a:rPr>
                  <a:t>Điều chỉnh và tối ưu hóa chiến lược bán hàng của doanh nghiệp</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Doanh nghiệp sẽ dùng bao nhiêu % lợi nhuận để tạo thêm các giá trị giúp thu hút khách hàng mới và tăng tần suất khách hàng quay trở lại? Đó có thể là các hoạt động như chương trình khuyến mãi giảm 50%, mua 1 tặng 1, tri ân khách hàng, tặng sản phẩm khi mua Combo, …</a:t>
                </a:r>
                <a:endParaRPr lang="en-US" sz="1300">
                  <a:effectLst/>
                  <a:latin typeface="Times New Roman" panose="02020603050405020304" pitchFamily="18" charset="0"/>
                  <a:ea typeface="Times New Roman" panose="02020603050405020304" pitchFamily="18" charset="0"/>
                </a:endParaRPr>
              </a:p>
              <a:p>
                <a:pPr marL="158750" indent="0">
                  <a:buNone/>
                </a:pPr>
                <a:endParaRPr lang="en-US"/>
              </a:p>
            </p:txBody>
          </p:sp>
        </mc:Choice>
        <mc:Fallback xmlns="">
          <p:sp>
            <p:nvSpPr>
              <p:cNvPr id="3" name="Notes Placeholder 2"/>
              <p:cNvSpPr>
                <a:spLocks noGrp="1"/>
              </p:cNvSpPr>
              <p:nvPr>
                <p:ph type="body" idx="1"/>
              </p:nvPr>
            </p:nvSpPr>
            <p:spPr/>
            <p:txBody>
              <a:bodyPr/>
              <a:lstStyle/>
              <a:p>
                <a:pPr marL="742950" lvl="1" indent="-285750" algn="just">
                  <a:lnSpc>
                    <a:spcPct val="150000"/>
                  </a:lnSpc>
                  <a:buFont typeface="+mj-lt"/>
                  <a:buAutoNum type="alphaLcPeriod"/>
                </a:pPr>
                <a:r>
                  <a:rPr lang="en-US" sz="1200" b="1">
                    <a:effectLst/>
                    <a:latin typeface="Times New Roman" panose="02020603050405020304" pitchFamily="18" charset="0"/>
                    <a:ea typeface="Times New Roman" panose="02020603050405020304" pitchFamily="18" charset="0"/>
                  </a:rPr>
                  <a:t>Giá trị vòng đời của 1 khách hàng (Life Time Value)</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Ở yếu tố này, doanh nghiệp cần tính toán doanh thu có được trong suốt khoảng thời gian duy trì quan hệ với một khách hàng. Chẳng hạn, khách hàng X mua hàng 3 lần, mỗi lần 200.000đ thì LTV của người này là 600k.</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Có 2 cách để ước tính chỉ số LTV này:</a:t>
                </a:r>
                <a:endParaRPr lang="en-US" sz="13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Dùng công thức: </a:t>
                </a:r>
                <a:endParaRPr lang="en-US" sz="1300">
                  <a:effectLst/>
                  <a:latin typeface="Times New Roman" panose="02020603050405020304" pitchFamily="18" charset="0"/>
                  <a:ea typeface="Calibri" panose="020F0502020204030204" pitchFamily="34" charset="0"/>
                </a:endParaRPr>
              </a:p>
              <a:p>
                <a:pPr marL="685800" algn="just">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LTV trung bình của 1 KH = </a:t>
                </a:r>
                <a:r>
                  <a:rPr lang="en-US" sz="1600" i="0">
                    <a:solidFill>
                      <a:srgbClr val="000000"/>
                    </a:solidFill>
                    <a:effectLst/>
                    <a:latin typeface="Cambria Math" panose="02040503050406030204" pitchFamily="18" charset="0"/>
                  </a:rPr>
                  <a:t>(</a:t>
                </a:r>
                <a:r>
                  <a:rPr lang="en-US" sz="1600" i="0">
                    <a:solidFill>
                      <a:srgbClr val="000000"/>
                    </a:solidFill>
                    <a:effectLst/>
                    <a:latin typeface="Cambria Math" panose="02040503050406030204" pitchFamily="18" charset="0"/>
                    <a:ea typeface="Times New Roman" panose="02020603050405020304" pitchFamily="18" charset="0"/>
                  </a:rPr>
                  <a:t>Tổng doanh thu )/(Số KH mua sp)</a:t>
                </a:r>
                <a:r>
                  <a:rPr lang="en-US" sz="1200">
                    <a:solidFill>
                      <a:srgbClr val="000000"/>
                    </a:solidFill>
                    <a:effectLst/>
                    <a:latin typeface="Times New Roman" panose="02020603050405020304" pitchFamily="18" charset="0"/>
                    <a:ea typeface="Times New Roman" panose="02020603050405020304" pitchFamily="18" charset="0"/>
                  </a:rPr>
                  <a:t> </a:t>
                </a:r>
                <a:endParaRPr lang="en-US" sz="13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Công thức này áp dụng cho 1 khoảng thời gian nhất định như 3, 6, 9, 12,… tháng gần nhất.</a:t>
                </a:r>
                <a:endParaRPr lang="en-US" sz="1300">
                  <a:effectLst/>
                  <a:latin typeface="Times New Roman" panose="02020603050405020304" pitchFamily="18" charset="0"/>
                  <a:ea typeface="Calibri" panose="020F0502020204030204" pitchFamily="34" charset="0"/>
                </a:endParaRPr>
              </a:p>
              <a:p>
                <a:pPr marL="685800" algn="just">
                  <a:lnSpc>
                    <a:spcPct val="150000"/>
                  </a:lnSpc>
                </a:pPr>
                <a:r>
                  <a:rPr lang="en-US" sz="1200">
                    <a:effectLst/>
                    <a:latin typeface="Times New Roman" panose="02020603050405020304" pitchFamily="18" charset="0"/>
                    <a:ea typeface="Times New Roman" panose="02020603050405020304" pitchFamily="18" charset="0"/>
                  </a:rPr>
                  <a:t>Trong trường hợp mới kinh doanh chưa có dữ liệu, doanh nghiệp có thể ước tính bằng công thức:</a:t>
                </a:r>
                <a:endParaRPr lang="en-US" sz="1300">
                  <a:effectLst/>
                  <a:latin typeface="Times New Roman" panose="02020603050405020304" pitchFamily="18" charset="0"/>
                  <a:ea typeface="Times New Roman" panose="02020603050405020304" pitchFamily="18" charset="0"/>
                </a:endParaRPr>
              </a:p>
              <a:p>
                <a:pPr marL="685800" algn="ctr">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LTV = </a:t>
                </a:r>
                <a:r>
                  <a:rPr lang="en-US" sz="1600" i="0">
                    <a:solidFill>
                      <a:srgbClr val="000000"/>
                    </a:solidFill>
                    <a:effectLst/>
                    <a:latin typeface="Cambria Math" panose="02040503050406030204" pitchFamily="18" charset="0"/>
                  </a:rPr>
                  <a:t>(</a:t>
                </a:r>
                <a:r>
                  <a:rPr lang="en-US" sz="1600" i="0">
                    <a:solidFill>
                      <a:srgbClr val="000000"/>
                    </a:solidFill>
                    <a:effectLst/>
                    <a:latin typeface="Cambria Math" panose="02040503050406030204" pitchFamily="18" charset="0"/>
                    <a:ea typeface="Times New Roman" panose="02020603050405020304" pitchFamily="18" charset="0"/>
                  </a:rPr>
                  <a:t>n ∗ 2~x(1) + n ∗ 2~x(2) )/(2 )</a:t>
                </a:r>
                <a:endParaRPr lang="en-US" sz="1300">
                  <a:effectLst/>
                  <a:latin typeface="Times New Roman" panose="02020603050405020304" pitchFamily="18" charset="0"/>
                  <a:ea typeface="Times New Roman" panose="02020603050405020304" pitchFamily="18" charset="0"/>
                </a:endParaRPr>
              </a:p>
              <a:p>
                <a:pPr marL="685800">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Trong đó, n là giá trị trung bình lần đầu bán ra, 2~x (từ 2~x là tuỳ chọn, dự tính tổng số lần KH mua tuỳ vào mức độ dễ bán của sản phẩm và nhu cầu mua sắm thường xuyên của khách hàng)</a:t>
                </a:r>
                <a:endParaRPr lang="en-US" sz="1300">
                  <a:effectLst/>
                  <a:latin typeface="Times New Roman" panose="02020603050405020304" pitchFamily="18" charset="0"/>
                  <a:ea typeface="Times New Roman" panose="02020603050405020304" pitchFamily="18" charset="0"/>
                </a:endParaRPr>
              </a:p>
              <a:p>
                <a:pPr>
                  <a:lnSpc>
                    <a:spcPct val="150000"/>
                  </a:lnSpc>
                </a:pPr>
                <a:r>
                  <a:rPr lang="en-US" sz="1200">
                    <a:solidFill>
                      <a:srgbClr val="000000"/>
                    </a:solidFill>
                    <a:effectLst/>
                    <a:latin typeface="Times New Roman" panose="02020603050405020304" pitchFamily="18" charset="0"/>
                    <a:ea typeface="Times New Roman" panose="02020603050405020304" pitchFamily="18" charset="0"/>
                  </a:rPr>
                  <a:t>Ví dụ: Shop A bán áo thun 100k/cái, dự đoán khách hàng có thể mua từ 2-4 cái, áp dụng công thức trên thì chúng ta sẽ có kết quả là 300k </a:t>
                </a:r>
                <a:r>
                  <a:rPr lang="en-US" sz="1300">
                    <a:effectLst/>
                    <a:latin typeface="Times New Roman" panose="02020603050405020304" pitchFamily="18" charset="0"/>
                    <a:ea typeface="Times New Roman" panose="02020603050405020304" pitchFamily="18" charset="0"/>
                    <a:sym typeface="Wingdings" panose="05000000000000000000" pitchFamily="2" charset="2"/>
                  </a:rPr>
                  <a:t></a:t>
                </a:r>
                <a:r>
                  <a:rPr lang="en-US" sz="1200">
                    <a:solidFill>
                      <a:srgbClr val="000000"/>
                    </a:solidFill>
                    <a:effectLst/>
                    <a:latin typeface="Times New Roman" panose="02020603050405020304" pitchFamily="18" charset="0"/>
                    <a:ea typeface="Times New Roman" panose="02020603050405020304" pitchFamily="18" charset="0"/>
                  </a:rPr>
                  <a:t> LTV của khách hàng là 300k.</a:t>
                </a:r>
                <a:endParaRPr lang="en-US" sz="130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mj-lt"/>
                  <a:buAutoNum type="alphaLcPeriod"/>
                </a:pPr>
                <a:r>
                  <a:rPr lang="en-US" sz="1200" b="1">
                    <a:effectLst/>
                    <a:latin typeface="Times New Roman" panose="02020603050405020304" pitchFamily="18" charset="0"/>
                    <a:ea typeface="Times New Roman" panose="02020603050405020304" pitchFamily="18" charset="0"/>
                  </a:rPr>
                  <a:t>Trừ đi chi phí hoàn tiền và hủy đơn hàng:</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Khi bán hàng ta chắc chắn sẽ gặp những trường hợp bom hàng hoặc không hài lòng yêu cầu đổi trả, hoàn tiền, khiến doanh nghiệp tốn thêm 1 khoản chi phí. Doanh nghiệp sẽ cần kiểm tra dữ liệu để tính % các trường hợp này. Nếu không có dữ liệu, có thể lấy khoảng 10-15% làm chi phí ước tính bù đắp đơn hoàn. Áp dụng với ví dụ bán áo thun ở trên, LTV của 1 khách hàng là 300k – 30k (10% chi phí đơn hoàn) = 270k.</a:t>
                </a:r>
                <a:endParaRPr lang="en-US" sz="130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mj-lt"/>
                  <a:buAutoNum type="alphaLcPeriod"/>
                </a:pPr>
                <a:r>
                  <a:rPr lang="en-US" sz="1200" b="1">
                    <a:solidFill>
                      <a:srgbClr val="000000"/>
                    </a:solidFill>
                    <a:effectLst/>
                    <a:latin typeface="Times New Roman" panose="02020603050405020304" pitchFamily="18" charset="0"/>
                    <a:ea typeface="Times New Roman" panose="02020603050405020304" pitchFamily="18" charset="0"/>
                  </a:rPr>
                  <a:t>Trừ đi chi phí vận hành doanh nghiệp:</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Chi phí vận hành doanh nghiệp là những khoản chi phí bao gồm vốn, chi phí vận hành các bộ phận, vận chuyển, sản xuất, …</a:t>
                </a:r>
                <a:endParaRPr lang="en-US" sz="130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mj-lt"/>
                  <a:buAutoNum type="alphaLcPeriod"/>
                </a:pPr>
                <a:r>
                  <a:rPr lang="en-US" sz="1200" b="1">
                    <a:solidFill>
                      <a:srgbClr val="000000"/>
                    </a:solidFill>
                    <a:effectLst/>
                    <a:latin typeface="Times New Roman" panose="02020603050405020304" pitchFamily="18" charset="0"/>
                    <a:ea typeface="Times New Roman" panose="02020603050405020304" pitchFamily="18" charset="0"/>
                  </a:rPr>
                  <a:t>Điều chỉnh và tối ưu hóa chiến lược bán hàng của doanh nghiệp</a:t>
                </a:r>
                <a:endParaRPr lang="en-US" sz="1300">
                  <a:effectLst/>
                  <a:latin typeface="Times New Roman" panose="02020603050405020304" pitchFamily="18" charset="0"/>
                  <a:ea typeface="Times New Roman" panose="02020603050405020304" pitchFamily="18" charset="0"/>
                </a:endParaRPr>
              </a:p>
              <a:p>
                <a:pPr marL="228600" algn="just">
                  <a:lnSpc>
                    <a:spcPct val="150000"/>
                  </a:lnSpc>
                </a:pPr>
                <a:r>
                  <a:rPr lang="en-US" sz="1200">
                    <a:effectLst/>
                    <a:latin typeface="Times New Roman" panose="02020603050405020304" pitchFamily="18" charset="0"/>
                    <a:ea typeface="Times New Roman" panose="02020603050405020304" pitchFamily="18" charset="0"/>
                  </a:rPr>
                  <a:t>Doanh nghiệp sẽ dùng bao nhiêu % lợi nhuận để tạo thêm các giá trị giúp thu hút khách hàng mới và tăng tần suất khách hàng quay trở lại? Đó có thể là các hoạt động như chương trình khuyến mãi giảm 50%, mua 1 tặng 1, tri ân khách hàng, tặng sản phẩm khi mua Combo, …</a:t>
                </a:r>
                <a:endParaRPr lang="en-US" sz="1300">
                  <a:effectLst/>
                  <a:latin typeface="Times New Roman" panose="02020603050405020304" pitchFamily="18" charset="0"/>
                  <a:ea typeface="Times New Roman" panose="02020603050405020304" pitchFamily="18" charset="0"/>
                </a:endParaRPr>
              </a:p>
              <a:p>
                <a:pPr marL="158750" indent="0">
                  <a:buNone/>
                </a:pPr>
                <a:endParaRPr lang="en-US"/>
              </a:p>
            </p:txBody>
          </p:sp>
        </mc:Fallback>
      </mc:AlternateContent>
    </p:spTree>
    <p:extLst>
      <p:ext uri="{BB962C8B-B14F-4D97-AF65-F5344CB8AC3E}">
        <p14:creationId xmlns:p14="http://schemas.microsoft.com/office/powerpoint/2010/main" val="304863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a:lnSpc>
                <a:spcPct val="150000"/>
              </a:lnSpc>
              <a:buNone/>
            </a:pPr>
            <a:r>
              <a:rPr lang="en-US" sz="1800">
                <a:effectLst/>
                <a:latin typeface="Times New Roman" panose="02020603050405020304" pitchFamily="18" charset="0"/>
                <a:ea typeface="Times New Roman" panose="02020603050405020304" pitchFamily="18" charset="0"/>
              </a:rPr>
              <a:t>Để làm được điều này, doanh nghiệp cần xây dựng chiến lược thu hút và nâng cao trải nghiệm khách hàng thông qua cải thiện chất lượng sản phẩm/dịch vụ, xây dựng nhiều chương trình khuyến mãi, ưu đãi hấp dẫn, hoạt động thú vị,… Ngoài ra, doanh nghiệp nên xây dựng những công cụ, chương trình hỗ trợ hiệu quả giúp khách hàng có thể chia sẻ trải nghiệm của họ với những người khác một cách dễ dàng hơn.</a:t>
            </a:r>
          </a:p>
        </p:txBody>
      </p:sp>
    </p:spTree>
    <p:extLst>
      <p:ext uri="{BB962C8B-B14F-4D97-AF65-F5344CB8AC3E}">
        <p14:creationId xmlns:p14="http://schemas.microsoft.com/office/powerpoint/2010/main" val="3460369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Times New Roman" panose="02020603050405020304" pitchFamily="18" charset="0"/>
              </a:rPr>
              <a:t>Một số công cụ CRM trợ giúp trong quá trình thu hút khách hàng, bao gồm Quản lý khách hàng tiềm năng, Quản lý chiến dịch và các ứng dụng Tiếp thị dựa trên sự kiện.</a:t>
            </a:r>
          </a:p>
          <a:p>
            <a:pPr marL="2286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Phần mềm CRM giúp các công ty quản lý quy trình bán hàng. Một phần quan trọng của quá trình đó là </a:t>
            </a:r>
            <a:r>
              <a:rPr lang="en-US" sz="1800" b="1">
                <a:solidFill>
                  <a:srgbClr val="000000"/>
                </a:solidFill>
                <a:effectLst/>
                <a:latin typeface="Times New Roman" panose="02020603050405020304" pitchFamily="18" charset="0"/>
                <a:ea typeface="Times New Roman" panose="02020603050405020304" pitchFamily="18" charset="0"/>
              </a:rPr>
              <a:t>quản lý khách hàng tiềm năng</a:t>
            </a:r>
            <a:r>
              <a:rPr lang="en-US" sz="1800">
                <a:solidFill>
                  <a:srgbClr val="000000"/>
                </a:solidFill>
                <a:effectLst/>
                <a:latin typeface="Times New Roman" panose="02020603050405020304" pitchFamily="18" charset="0"/>
                <a:ea typeface="Times New Roman" panose="02020603050405020304" pitchFamily="18" charset="0"/>
              </a:rPr>
              <a:t>. Có hàng trăm nhà cung cấp phần mềm quản lý khách hàng tiềm năng khác nhau.</a:t>
            </a:r>
            <a:endParaRPr lang="en-US" sz="1800">
              <a:effectLst/>
              <a:latin typeface="Times New Roman" panose="02020603050405020304" pitchFamily="18" charset="0"/>
              <a:ea typeface="Times New Roman" panose="02020603050405020304" pitchFamily="18" charset="0"/>
            </a:endParaRPr>
          </a:p>
          <a:p>
            <a:pPr marL="2286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Nhiều trong số này cho phép triển khai các phương pháp quản lý khách hàng tiềm năng được đề xuất của các phương pháp bán hàng đã xuất bản, trong số đó có các phương pháp Bán hàng lấy khách hàng làm trung tâm, Miller Heiman và Bán hàng theo giải pháp.</a:t>
            </a:r>
          </a:p>
          <a:p>
            <a:pPr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Việc đo lường hiệu quả của các bước từ nhiều kênh khác nhau đòi hỏi những yếu tố sau:</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SzPts val="1000"/>
              <a:buFont typeface="Times New Roman" panose="02020603050405020304" pitchFamily="18" charset="0"/>
              <a:buChar char="-"/>
              <a:tabLst>
                <a:tab pos="457200" algn="l"/>
              </a:tabLst>
            </a:pPr>
            <a:r>
              <a:rPr lang="en-US" sz="1800">
                <a:solidFill>
                  <a:srgbClr val="000000"/>
                </a:solidFill>
                <a:effectLst/>
                <a:latin typeface="Times New Roman" panose="02020603050405020304" pitchFamily="18" charset="0"/>
                <a:ea typeface="Calibri" panose="020F0502020204030204" pitchFamily="34" charset="0"/>
              </a:rPr>
              <a:t>Một hệ thống hợp nhất tất cả các kênh tương tác với khách hàng Facebook, Zalo, SMS, Tổng đài, Email, ...</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SzPts val="1000"/>
              <a:buFont typeface="Times New Roman" panose="02020603050405020304" pitchFamily="18" charset="0"/>
              <a:buChar char="-"/>
              <a:tabLst>
                <a:tab pos="457200" algn="l"/>
              </a:tabLst>
            </a:pPr>
            <a:r>
              <a:rPr lang="en-US" sz="1800">
                <a:solidFill>
                  <a:srgbClr val="000000"/>
                </a:solidFill>
                <a:effectLst/>
                <a:latin typeface="Times New Roman" panose="02020603050405020304" pitchFamily="18" charset="0"/>
                <a:ea typeface="Calibri" panose="020F0502020204030204" pitchFamily="34" charset="0"/>
              </a:rPr>
              <a:t>Một hệ thống CRM quản lý hồ sơ khách hàng 360 độ – lưu lại lịch sử tất cả những lần tương tác để có thể hiểu hành vi và hành trình mua hàng</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SzPts val="1000"/>
              <a:buFont typeface="Times New Roman" panose="02020603050405020304" pitchFamily="18" charset="0"/>
              <a:buChar char="-"/>
              <a:tabLst>
                <a:tab pos="457200" algn="l"/>
              </a:tabLst>
            </a:pPr>
            <a:r>
              <a:rPr lang="en-US" sz="1800">
                <a:solidFill>
                  <a:srgbClr val="000000"/>
                </a:solidFill>
                <a:effectLst/>
                <a:latin typeface="Times New Roman" panose="02020603050405020304" pitchFamily="18" charset="0"/>
                <a:ea typeface="Calibri" panose="020F0502020204030204" pitchFamily="34" charset="0"/>
              </a:rPr>
              <a:t>Một hệ thống báo cáo đo lường đầy đủ các chỉ số chuyển đổi của từng hành trình khách hàng để đánh giá chất lượng contact và chất lượng chốt đơn của team sale</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SzPts val="1000"/>
              <a:buFont typeface="Times New Roman" panose="02020603050405020304" pitchFamily="18" charset="0"/>
              <a:buChar char="-"/>
              <a:tabLst>
                <a:tab pos="457200" algn="l"/>
              </a:tabLst>
            </a:pPr>
            <a:r>
              <a:rPr lang="en-US" sz="1800">
                <a:solidFill>
                  <a:srgbClr val="000000"/>
                </a:solidFill>
                <a:effectLst/>
                <a:latin typeface="Times New Roman" panose="02020603050405020304" pitchFamily="18" charset="0"/>
                <a:ea typeface="Calibri" panose="020F0502020204030204" pitchFamily="34" charset="0"/>
              </a:rPr>
              <a:t>Một số doanh nghiệp với quy mô siêu lớn tự xây hệ thống ERP (Enterprise resource planning – quản trị tổng thể) riêng để kiểm soát chất lượng Marketing và Sales với chi phí đầu tư rất lớn, trong khi đó một số lại lựa chọn phần mềm quản lý đa kênh hợp nhất dựa trên nền tảng cloud để tiết kiệm chi phí và linh hoạt.</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SzPts val="1000"/>
              <a:buFont typeface="Times New Roman" panose="02020603050405020304" pitchFamily="18" charset="0"/>
              <a:buChar char="-"/>
              <a:tabLst>
                <a:tab pos="457200" algn="l"/>
              </a:tabLst>
            </a:pPr>
            <a:r>
              <a:rPr lang="en-US" sz="1800">
                <a:solidFill>
                  <a:srgbClr val="000000"/>
                </a:solidFill>
                <a:effectLst/>
                <a:latin typeface="Times New Roman" panose="02020603050405020304" pitchFamily="18" charset="0"/>
                <a:ea typeface="Calibri" panose="020F0502020204030204" pitchFamily="34" charset="0"/>
              </a:rPr>
              <a:t>Những doanh nghiệp B2B thương mại dịch vụ (bán lẻ, vận chuyển, dược phẩm. Chi phí vừa phải lựa chọn phần mềm quản lý khách hàng CRM để hỗ trợ quản lý khách hàng tiềm năng, hỗ trợ dịch vụ khách hàng và phát triển doanh thu.</a:t>
            </a:r>
            <a:endParaRPr lang="en-US" sz="1800">
              <a:effectLst/>
              <a:latin typeface="Times New Roman" panose="02020603050405020304" pitchFamily="18" charset="0"/>
              <a:ea typeface="Calibri" panose="020F0502020204030204" pitchFamily="34" charset="0"/>
            </a:endParaRPr>
          </a:p>
          <a:p>
            <a:pPr marL="0" indent="0" algn="just">
              <a:lnSpc>
                <a:spcPct val="150000"/>
              </a:lnSpc>
              <a:buNone/>
            </a:pPr>
            <a:endParaRPr lang="en-US"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63757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Dưới đây là chi tiết 7 bước quy trình quản lý khách hàng tiềm năng mọi doanh nghiệp cần nắm rõ để tận dụng cơ hội chốt sales và bứt phá doanh thu:</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Bước 1: Xác định công cụ quản lý khách hàng tiềm năng</a:t>
            </a:r>
            <a:endParaRPr lang="en-US" sz="1800">
              <a:effectLst/>
              <a:latin typeface="Times New Roman" panose="02020603050405020304" pitchFamily="18" charset="0"/>
              <a:ea typeface="Calibri" panose="020F0502020204030204" pitchFamily="34"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Điều đầu tiên cần làm là xác định công cụ hoặc phương pháp bạn muốn sử dụng. Nó tùy thuộc vào hiểu biết kỹ thuật của bạn, mức độ phức tạp của quy trình bán hàng và lượng thông tin bạn cần quản lý.</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Trong khi có nhiều cách để quản lý khách hàng tiềm năng, chẳng hạn như dùng bảng tính Excel hay Google Sheets, 72% doanh nghiệp đồng ý rằng phần mềm CRM giúp truy cập dữ liệu khách hàng tốt hơn.</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Các hệ thống CRM cung cấp khả năng toàn diện tất-cả-trong-một, giúp bạn theo dõi đường ống bán hàng, quản lý công việc, giao tiếp và quản lý khách hàng tiềm năng. Người dùng có thể lưu trữ thông tin lead và cộng tác khi bán hàng, đồng thời nhận báo cáo tự động về tiến độ, hiệu suất và doanh thu.</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Các công cụ được tích hợp sẵn với phần mềm CRM còn hỗ trợ bạn thiết kế, triển khai, tự động hóa và phân tích các chiến dịch tiếp thị qua email.</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Bước 2: Xác định dữ liệu cần thu thập</a:t>
            </a:r>
            <a:endParaRPr lang="en-US" sz="1800">
              <a:effectLst/>
              <a:latin typeface="Times New Roman" panose="02020603050405020304" pitchFamily="18" charset="0"/>
              <a:ea typeface="Calibri" panose="020F0502020204030204" pitchFamily="34"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Khi bạn đã quyết định được công cụ quản lý khách hàng tiềm năng, có một bước nhỏ nhưng cần thiết là xác định các trường dữ liệu bạn cần thu thập, ví dụ như họ và tên của lead. Một số loại trường dữ liệu bạn nên xác định được liệt kê sau đây:</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Thông tin cá nhân: Giúp phân biệt các khách hàng tiềm năng. Bao gồm tên, doanh nghiệp, địa chỉ, email và số điện thoại của họ.</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Nguồn khách hàng tiềm năng: Là nơi khách hàng tiềm năng của bạn nghe về bạn hoặc lần đầu tiên tương tác với bạn. Theo dõi các nguồn khách hàng tiềm năng giúp bạn biết họ đến từ đâu để tối ưu hóa ngân sách tiếp thị và nguồn lực bán hàng cho các kênh hiệu quả nhất. Một số ví dụ về nguồn khách hàng tiềm năng: triển lãm, sự kiện, mạng xã hội, website, quảng cáo, khách hàng cũ …</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Thẻ phân loại: Thẻ (tag) là những thông tin ngắn được đính kèm vào hồ sơ của khách hàng tiềm năng dựa trên sở thích, mức độ ưu tiên hoặc trạng thái. Chúng giúp bạn phân loại và lọc khách hàng tiềm năng theo từng đặc điểm. Mỗi khi một khách hàng tiềm năng xuất hiện, bạn sẽ tìm hiểu và gắn thẻ cho họ để phục vụ các bước bán hàng và tiếp thị sau.</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Thông tin giao dịch: Bao gồm dữ liệu về tiềm năng mua hàng và sở thích về sản phẩm, dịch vụ của khách hàng tiềm năng. Ví dụ phổ biến là quy mô giao dịch (deal size), dòng sản phẩm quan tâm, hay số lượng nhân viên (từ đó suy ra phí bảo hiểm, phần mềm, tư vấn họ cần chi).</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Giai đoạn hoặc hoạt động trong đường ống bán hàng: Giúp xác định bạn đang ở đâu trong quy trình bán hàng đối với từng cơ hội. Bạn cần thiết lập trước các giai đoạn của đường ống, gồm từng bước để chốt được giao dịch.</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Cách ghi hoạt động: Nếu một khách hàng tiềm năng gọi điện đến doanh nghiệp của bạn vào ngày 1/8, bạn sẽ ghi chú là “1/8: Tạo khách hàng tiềm năng - Gọi đến, có quan tâm sản phẩm”. Sau đó, nếu bạn follow-up vào ngày 1/9, bạn sẽ thêm vào hồ sơ là “1/9: Gọi điện follow-up, khách không có thời gian nghe nhưng yêu cầu gửi email, đã gửi”.</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Bước 3: Thiết lập hệ thống quản lý khách hàng tiềm năng</a:t>
            </a:r>
            <a:endParaRPr lang="en-US" sz="1800">
              <a:effectLst/>
              <a:latin typeface="Times New Roman" panose="02020603050405020304" pitchFamily="18" charset="0"/>
              <a:ea typeface="Calibri" panose="020F0502020204030204" pitchFamily="34"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Khi bạn đã xác định được những thông tin cần thu thập, hãy bắt đầu thiết lập hệ thống quản lý khách hàng tiềm năng. Nếu bạn sử dụng phần mềm CRM, mỗi sản phẩm sẽ có các trường dữ liệu mặc định cùng khả năng tùy chỉnh thêm, bớt theo nhu cầu.</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Bước 4: Thu thập khách hàng tiềm năng và nhập dữ liệu</a:t>
            </a:r>
            <a:endParaRPr lang="en-US" sz="1800">
              <a:effectLst/>
              <a:latin typeface="Times New Roman" panose="02020603050405020304" pitchFamily="18" charset="0"/>
              <a:ea typeface="Calibri" panose="020F0502020204030204" pitchFamily="34"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Hãy điền đầy đủ thông tin khách hàng tiềm năng khi họ xuất hiện. Ví dụ: Nếu quy trình CRM của bạn yêu cầu số điện thoại là trường dữ liệu bắt buộc phải có để tạo cơ hội mới, bạn có thể tìm và sử dụng số điện thoại của doanh nghiệp họ trong lúc chờ đợi thông tin cụ thể.</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Bước 5: Phân công khách hàng tiềm năng</a:t>
            </a:r>
            <a:endParaRPr lang="en-US" sz="1800">
              <a:effectLst/>
              <a:latin typeface="Times New Roman" panose="02020603050405020304" pitchFamily="18" charset="0"/>
              <a:ea typeface="Calibri" panose="020F0502020204030204" pitchFamily="34"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Khi khách hàng tiềm năng bắt đầu đổ đến, hãy chuẩn bị sẵn quy trình phân công lead cho bộ phận kinh doanh. Bạn có thể làm thủ công, nhưng nếu lượng khách hàng tiềm năng ngày càng lớn, việc duy trì sẽ tốn thời gian hơn.</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Một số phần mềm CRM có thể hỗ trợ bạn với tính năng chỉ định khách hàng tiềm năng tự động. Sau khi được chỉ định, nhân viên kinh doanh có thể bắt đầu tiếp cận ngay thông qua email hoặc cuộc gọi lạnh (cold call).</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Bước 6: Nuôi dưỡng khách hàng tiềm năng</a:t>
            </a:r>
            <a:endParaRPr lang="en-US" sz="1800">
              <a:effectLst/>
              <a:latin typeface="Times New Roman" panose="02020603050405020304" pitchFamily="18" charset="0"/>
              <a:ea typeface="Calibri" panose="020F0502020204030204" pitchFamily="34"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Hầu hết khách hàng tiềm năng sẽ không đưa ra câu trả lời có hoặc không ngay lập tức cho bạn. Từ khi bắt đầu liên hệ đến khi chốt giao dịch, hãy liên tục nuôi dưỡng khách hàng tiềm năng bằng cách duy trì mối quan hệ thông qua giao tiếp.</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Bạn có thể sử dụng các chiến dịch email tự động để giữ liên lạc với khách hàng tiềm năng. Ngoài ra, nhân viên sales có thể cá nhân hóa việc nuôi dưỡng bằng cách gửi email, SMS hoặc gọi điện trực tiếp đến từng lead. Hãy nhớ ghi chú các bước trong phần mềm CRM của bạn.</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Bước 7: Ưu tiên khách hàng tiềm năng</a:t>
            </a:r>
            <a:endParaRPr lang="en-US" sz="1800">
              <a:effectLst/>
              <a:latin typeface="Times New Roman" panose="02020603050405020304" pitchFamily="18" charset="0"/>
              <a:ea typeface="Calibri" panose="020F0502020204030204" pitchFamily="34"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Cuối cùng, bạn cần biết phải ưu tiên khách hàng tiềm năng nào. Hãy tập trung nỗ lực và thời gian vào những khách hàng có khả năng chốt giao dịch cao nhất.</a:t>
            </a:r>
            <a:endParaRPr lang="en-US" sz="1800">
              <a:effectLst/>
              <a:latin typeface="Times New Roman" panose="02020603050405020304" pitchFamily="18" charset="0"/>
              <a:ea typeface="Times New Roman" panose="02020603050405020304" pitchFamily="18" charset="0"/>
            </a:endParaRPr>
          </a:p>
          <a:p>
            <a:pPr marL="4572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Bên cạnh kinh nghiệm, bạn có thể dựa vào một phương pháp gọi là chấm điểm khách hàng tiềm năng. Mặc dù có thể thiết kế tiêu chí thủ công, bạn sẽ đạt được kết quả tự động nhanh chóng và chính xác hơn khi sử dụng phần mềm CRM để chấm điểm.</a:t>
            </a:r>
            <a:endParaRPr lang="en-US" sz="1800">
              <a:effectLst/>
              <a:latin typeface="Times New Roman" panose="02020603050405020304" pitchFamily="18" charset="0"/>
              <a:ea typeface="Times New Roman" panose="02020603050405020304" pitchFamily="18" charset="0"/>
            </a:endParaRPr>
          </a:p>
          <a:p>
            <a:pPr marL="158750" indent="0">
              <a:buNone/>
            </a:pPr>
            <a:endParaRPr lang="en-US"/>
          </a:p>
        </p:txBody>
      </p:sp>
    </p:spTree>
    <p:extLst>
      <p:ext uri="{BB962C8B-B14F-4D97-AF65-F5344CB8AC3E}">
        <p14:creationId xmlns:p14="http://schemas.microsoft.com/office/powerpoint/2010/main" val="2971061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6effc117e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6effc117e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Hành trình của khách hàng thay đổi đáng kể. Ban đầu, khách hàng có thể biết đến một thương hiệu tại một điểm tiếp xúc (ví dụ: cửa hàng bách hóa), thu thập thông tin tại một điểm tiếp xúc khác (trang web so sánh) và thực hiện giao dịch mua ban đầu tại điểm tiếp xúc thứ ba (cửa hàng trực tuyến của công ty); đây là một hành trình kết hợp cả điểm tiếp xúc vật lý và kỹ thuật số. Những khách hàng khác có thể đã có hành trình khác nhau đối với lần mua hàng đầu tiên đó. Để hiểu đầy đủ về hành trình của khách hàng, doanh nghiệp cần thực hiện nghiên cứu. Điều này sẽ liên quan đến việc quan sát và phỏng vấn khách hàng và nhân viên liên hệ với khách hàng về trải nghiệm của họ tại các điểm tiếp xúc khác nhau và xem xét các dữ liệu khác như dữ liệu về hiệu suất của trung tâm cuộc gọi và mức độ từ bỏ giỏ hàng khi thanh toán trực tuyến. Mục đích chính là để hiểu những gì khách hàng đang cố gắng đạt được, những gì đã hoạt động tốt và những gì cần cải thiện.</a:t>
            </a:r>
          </a:p>
          <a:p>
            <a:pPr marL="0" lvl="0" indent="0" algn="l" rtl="0">
              <a:spcBef>
                <a:spcPts val="0"/>
              </a:spcBef>
              <a:spcAft>
                <a:spcPts val="0"/>
              </a:spcAft>
              <a:buNone/>
            </a:pPr>
            <a:endParaRPr/>
          </a:p>
        </p:txBody>
      </p:sp>
    </p:spTree>
    <p:extLst>
      <p:ext uri="{BB962C8B-B14F-4D97-AF65-F5344CB8AC3E}">
        <p14:creationId xmlns:p14="http://schemas.microsoft.com/office/powerpoint/2010/main" val="3237010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Quản lý chiến dịch sẽ giúp bạn:</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Quản lý chiến dịch hiệu quả hơn: Tất tần tật các thông tin về một chiến dịch sẽ được lưu trữ và quản lý dễ dàng trên phần mềm CRM</a:t>
            </a:r>
            <a:endParaRPr lang="en-US" sz="13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Thông tin chiến dịch: Tên chiến dịch, đối tượng hướng đến, tình trạng, ngày bắt đầu, ngày kết thúc, người phụ trách...</a:t>
            </a:r>
            <a:endParaRPr lang="en-US" sz="13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Thông tin đánh giá: Chỉ tiêu, kết quả thực tế, ngân sách, chi phí thực tế, doanh số dự kiến, doanh số thực kế, đánh giá phản hồi (rất tốt, tốt, trung bình, kém)...</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Thực hiện chiến dịch đa kênh dễ dàng hơn: Với khả năng kết nối đa kênh của phần mềm CRM, bạn có thể dễ dàng thực hiện các chiến dịch khác nhau như Email, SMS, Zalo, ZNS... với các dễ dàng:</a:t>
            </a:r>
            <a:endParaRPr lang="en-US" sz="13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Tạo chiến dịch mới: Chỉ với vài cú click chuột và nhập thông tin, chọn loại chiến dịch bạn muốn thực hiện (Email, SMS, Zalo, ZNS...)</a:t>
            </a:r>
            <a:endParaRPr lang="en-US" sz="13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Thêm tập đối tượng: Thêm tập đối tượng mà bạn muốn chạy chiến dịch, đó có thể là tập Marketing List, tập khách hàng tiềm năng hay tập khách hàng hiện hữu</a:t>
            </a:r>
            <a:endParaRPr lang="en-US" sz="13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Lên nội dung chiến dịch: Mẫu Email, nội dung tin nhắn SMS, nội dung ZNS...</a:t>
            </a:r>
            <a:endParaRPr lang="en-US" sz="13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Chạy chiến dịch: Bạn có thể nhấn nút chạy chiến dịch ngay lập tức hoặc lên lịch chạy chiến dịch</a:t>
            </a:r>
            <a:endParaRPr lang="en-US" sz="13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Đánh giá hiệu quả: Dễ dàng đánh giá hiệu quả chiến dịch thông qua các con số theo thời gian thực cũng như những báo cáo trực quan và chính xác</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Đánh giá hiệu quả chiến dịch chính xác: Việc đánh giá hiệu quả chiến dịch sẽ không còn mang tính chất ước lượng và cảm tính nữa bởi vì những số liệu về các chiến dịch sẽ được thể hiện ngay trên phần mềm CRM thông qua:</a:t>
            </a:r>
            <a:endParaRPr lang="en-US" sz="13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Thống kê kết quả chiến dịch: Số lượng nội dung gửi đi, chỉ tiêu, kết quả thực tế, ngân sách, chi phí thực tế, doanh số dự kiến, doanh số thực kế, đánh giá phản hồi (rất tốt, tốt, trung bình, kém) ...</a:t>
            </a:r>
            <a:endParaRPr lang="en-US" sz="13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Báo cáo hiệu quả chiến dịch: Báo cáo tổng quan chiến dịch, Chỉ số ROI theo chiến dịch, Tỷ lệ chuyển đổi của chiến dịch, Top chiến dịch (có ROI cao nhất, tỷ lệ chuyển đổi cao nhất, mang về nhiều khách hàng tiềm năng nhất, doanh số cao nhất, chi phí cao nhất,...)</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Gom nhóm và phân loại các chiến dịch một cách thuận tiện: Với khả năng quản lý tất cả các chiến dịch đa kênh ở một nơi duy nhất nên phần mềm CRM phải có chức năng phân loại, gom nhóm, gắn thẻ,... để quản lý các chiến dịch một cách dễ dàng và thuận tiện nhất cho người sử dụng. Ví dụ như phân loại chiến dịch theo loại, theo thời gian, theo nhóm khách hàng, theo mục đích...</a:t>
            </a:r>
          </a:p>
          <a:p>
            <a:pPr marL="457200" lvl="1" indent="0" algn="just">
              <a:lnSpc>
                <a:spcPct val="150000"/>
              </a:lnSpc>
              <a:buFont typeface="Times New Roman" panose="02020603050405020304" pitchFamily="18" charset="0"/>
              <a:buNone/>
            </a:pPr>
            <a:endParaRPr lang="en-US" sz="1300">
              <a:effectLst/>
              <a:latin typeface="Times New Roman" panose="02020603050405020304" pitchFamily="18" charset="0"/>
              <a:ea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Thử nghiệm là một tính năng phổ biến của quản lý chiến dịch. Thử nghiệm có thể được thực hiện trên các chiến lược nhắn tin khác nhau hoặc trên tập hợp con của khách hàng hoặc khách hàng tiềm năng. Ví dụ: các nhóm khách hàng khác nhau của mô hình (RFM) có thể được hưởng các ưu đãi khác nhau để doanh nghiệp hiểu thêm về xu hướng mua hàng của các nhóm khách hàng khác nhau. Nếu kết quả cho thấy phụ nữ ở độ tuổi 15–25 đặc biệt hưởng ứng ưu đãi trọn gói về sức khỏe và sắc đẹp, doanh nghiệp có thể tìm kiếm khách hàng tiềm năng phù hợp tiêu chí đó.</a:t>
            </a:r>
          </a:p>
          <a:p>
            <a:pPr marL="158750" indent="0">
              <a:buNone/>
            </a:pPr>
            <a:endParaRPr lang="en-US"/>
          </a:p>
        </p:txBody>
      </p:sp>
    </p:spTree>
    <p:extLst>
      <p:ext uri="{BB962C8B-B14F-4D97-AF65-F5344CB8AC3E}">
        <p14:creationId xmlns:p14="http://schemas.microsoft.com/office/powerpoint/2010/main" val="4266510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a:lnSpc>
                <a:spcPct val="150000"/>
              </a:lnSpc>
              <a:buNone/>
            </a:pPr>
            <a:r>
              <a:rPr lang="en-US" sz="1800">
                <a:effectLst/>
                <a:latin typeface="Times New Roman" panose="02020603050405020304" pitchFamily="18" charset="0"/>
                <a:ea typeface="Times New Roman" panose="02020603050405020304" pitchFamily="18" charset="0"/>
              </a:rPr>
              <a:t>3.</a:t>
            </a:r>
          </a:p>
          <a:p>
            <a:pPr marL="0" indent="0" algn="just">
              <a:lnSpc>
                <a:spcPct val="150000"/>
              </a:lnSpc>
              <a:buNone/>
            </a:pPr>
            <a:r>
              <a:rPr lang="en-US" sz="1800">
                <a:effectLst/>
                <a:latin typeface="Times New Roman" panose="02020603050405020304" pitchFamily="18" charset="0"/>
                <a:ea typeface="Times New Roman" panose="02020603050405020304" pitchFamily="18" charset="0"/>
              </a:rPr>
              <a:t>Công cụ này cung cấp cho các công ty cơ hội tiếp cận khách hàng tiềm năng vào những thời điểm có xác suất bán được hàng cao.</a:t>
            </a:r>
          </a:p>
          <a:p>
            <a:pPr marL="0" indent="0" algn="just">
              <a:lnSpc>
                <a:spcPct val="150000"/>
              </a:lnSpc>
              <a:buNone/>
            </a:pPr>
            <a:r>
              <a:rPr lang="en-US" sz="1800">
                <a:effectLst/>
                <a:latin typeface="Times New Roman" panose="02020603050405020304" pitchFamily="18" charset="0"/>
                <a:ea typeface="Times New Roman" panose="02020603050405020304" pitchFamily="18" charset="0"/>
              </a:rPr>
              <a:t>Nhiều công ty B2C có thể liên kết việc mua hàng với các sự kiện trong giai đoạn cuộc sống. Ví dụ, các công ty tài chính nhắm mục tiêu thế chấp vào các cặp vợ chồng mới cưới; các nhà bán lẻ quần áo nhắm mục tiêu cung cấp các dịch vụ khác nhau cho khách hàng khi họ già đi: quần áo thời trang có thương hiệu dành cho phụ nữ độc thân, quần áo trẻ em cho các bà mẹ mới sinh. Nếu bạn có thể liên kết việc mua hàng với các sự kiện cụ thể trong giai đoạn sống, bạn sẽ có vị trí thuận lợi để nhắm mục tiêu nỗ lực thu hút khách hàng của mình.</a:t>
            </a:r>
          </a:p>
          <a:p>
            <a:pPr marL="0" indent="0" algn="just">
              <a:lnSpc>
                <a:spcPct val="150000"/>
              </a:lnSpc>
              <a:buNone/>
            </a:pPr>
            <a:r>
              <a:rPr lang="en-US" sz="1800">
                <a:effectLst/>
                <a:latin typeface="Times New Roman" panose="02020603050405020304" pitchFamily="18" charset="0"/>
                <a:ea typeface="Times New Roman" panose="02020603050405020304" pitchFamily="18" charset="0"/>
              </a:rPr>
              <a:t>Các sự kiện xã hội như giảm hoặc tăng lãi suất, thay đổi luật thuế và các sự kiện thời tiết hoặc sự kiện cạnh tranh như ra mắt sản phẩm mới có thể báo hiệu cơ hội EBM. Ví dụ: một công ty bảo hiểm có thể khởi động một chiến dịch bảo hiểm y tế sau thông báo trên báo chí về dịch cúm sắp xảy ra.</a:t>
            </a:r>
          </a:p>
          <a:p>
            <a:pPr marL="0" indent="0" algn="just">
              <a:lnSpc>
                <a:spcPct val="150000"/>
              </a:lnSpc>
              <a:buNone/>
            </a:pPr>
            <a:r>
              <a:rPr lang="en-US" sz="1800">
                <a:effectLst/>
                <a:latin typeface="Times New Roman" panose="02020603050405020304" pitchFamily="18" charset="0"/>
                <a:ea typeface="Times New Roman" panose="02020603050405020304" pitchFamily="18" charset="0"/>
              </a:rPr>
              <a:t>4.</a:t>
            </a:r>
          </a:p>
          <a:p>
            <a:pPr marL="0" indent="0" algn="just">
              <a:lnSpc>
                <a:spcPct val="150000"/>
              </a:lnSpc>
              <a:buNone/>
            </a:pPr>
            <a:r>
              <a:rPr lang="en-US" sz="1200">
                <a:solidFill>
                  <a:srgbClr val="000000"/>
                </a:solidFill>
                <a:effectLst/>
                <a:latin typeface="Times New Roman" panose="02020603050405020304" pitchFamily="18" charset="0"/>
                <a:ea typeface="Times New Roman" panose="02020603050405020304" pitchFamily="18" charset="0"/>
              </a:rPr>
              <a:t>Các công cụ CRM tác nghiệp cần được hỗ trợ bởi quá trình phân tích kỹ lưỡng để đảm bảo những đề nghị phù hợp được đưa ra đúng với khách hàng tiềm năng, thông qua đúng kênh và vào đúng thời điểm.</a:t>
            </a:r>
            <a:endParaRPr lang="en-US" sz="1300">
              <a:solidFill>
                <a:srgbClr val="000000"/>
              </a:solidFill>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200">
                <a:solidFill>
                  <a:srgbClr val="000000"/>
                </a:solidFill>
                <a:effectLst/>
                <a:latin typeface="Times New Roman" panose="02020603050405020304" pitchFamily="18" charset="0"/>
                <a:ea typeface="Times New Roman" panose="02020603050405020304" pitchFamily="18" charset="0"/>
              </a:rPr>
              <a:t>Các doanh nghiệp thường có thể truy vấn cơ sở dữ liệu liên quan đến khách hàng hiện tại để tìm gợi ý hướng dẫn cho việc thu hút khách hàng mới.</a:t>
            </a:r>
            <a:endParaRPr lang="en-US" sz="130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200">
                <a:solidFill>
                  <a:srgbClr val="000000"/>
                </a:solidFill>
                <a:effectLst/>
                <a:latin typeface="Times New Roman" panose="02020603050405020304" pitchFamily="18" charset="0"/>
                <a:ea typeface="Times New Roman" panose="02020603050405020304" pitchFamily="18" charset="0"/>
              </a:rPr>
              <a:t>Ví dụ: Các nhà điều hành siêu thị có thể khai thác dữ liệu giao dịch để cung cấp thông tin chi tiết về giỏ hàng hóa mà khách hàng mua. Nếu bạn thấy rằng 60% khách hàng mua bánh táo đông lạnh cũng mua sữa trứng trộn sẵn, bạn có thể nghĩ rằng việc nhắm mục tiêu 40% còn lại bằng một ưu đãi là đáng giá. </a:t>
            </a:r>
            <a:endParaRPr lang="en-US" sz="130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Times New Roman" panose="02020603050405020304" pitchFamily="18" charset="0"/>
              <a:buChar char="-"/>
            </a:pPr>
            <a:r>
              <a:rPr lang="en-US" sz="1200">
                <a:solidFill>
                  <a:srgbClr val="000000"/>
                </a:solidFill>
                <a:effectLst/>
                <a:latin typeface="Times New Roman" panose="02020603050405020304" pitchFamily="18" charset="0"/>
                <a:ea typeface="Calibri" panose="020F0502020204030204" pitchFamily="34" charset="0"/>
              </a:rPr>
              <a:t>Một ngân hàng muốn tạo khách hàng mới cho tài khoản tiết kiệm của mình có thể phát triển một mô hình dự đoán xu hướng mua dựa trên quyền sở hữu tài sản hiện tại.</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solidFill>
                  <a:srgbClr val="000000"/>
                </a:solidFill>
                <a:effectLst/>
                <a:latin typeface="Times New Roman" panose="02020603050405020304" pitchFamily="18" charset="0"/>
                <a:ea typeface="Calibri" panose="020F0502020204030204" pitchFamily="34" charset="0"/>
              </a:rPr>
              <a:t>Trong môi trường B2B, nhân viên bán hàng có thể đã nhập dữ liệu về sự hài lòng của khách hàng tiềm năng với các dịch vụ của đối thủ cạnh tranh vào hồ sơ cuộc gọi bán hàng của họ. Những người ít hài lòng hơn sẽ có xu hướng chuyển đổi cao hơn và có thể đáng để nhắm mục tiêu với một ưu đãi.</a:t>
            </a:r>
            <a:endParaRPr lang="en-US" sz="1300">
              <a:effectLst/>
              <a:latin typeface="Times New Roman" panose="02020603050405020304" pitchFamily="18" charset="0"/>
              <a:ea typeface="Calibri" panose="020F0502020204030204" pitchFamily="34" charset="0"/>
            </a:endParaRPr>
          </a:p>
          <a:p>
            <a:pPr marL="0" indent="0" algn="just">
              <a:lnSpc>
                <a:spcPct val="150000"/>
              </a:lnSpc>
              <a:buNone/>
            </a:pPr>
            <a:endParaRPr lang="en-US"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23825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gn="just">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Bonobos là thương hiệu quần áo nam của Mỹ. Bonobos là nhà bán lẻ tập trung vào khách hàng, dựa trên dữ liệu, nhận thức được tầm quan trọng của việc đưa ra các quyết định kinh doanh liên quan đến giá trị vòng đời của khách hàng (CLV). Ban đầu, nhóm tiếp thị đã sử dụng Excel để tính toán các số liệu CLV, nhưng khi công ty tăng trưởng nhanh chóng và cơ sở khách hàng của họ tăng lên đáng kể, điều này trở nên cực kỳ tốn thời gian và tẻ nhạt và việc phân tích không được hoàn thành thường xuyên như mong muốn của doanh nghiệp.</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Không có quyền truy cập vào thông tin chi tiết về CLV theo thời gian thực khiến Bonobos khó đưa ra quyết định nhanh chóng về việc thu hút khách hàng. Bonobos sau đó bắt đầu sử dụng phân tích để tính toán giá trị vòng đời của khách hàng của những khách hàng có được thông qua mọi kênh tiếp thị. Điều này cho phép Bonobos hiểu được kênh mua lại nào đang mang lại những khách hàng có giá trị nhất và tối ưu hóa chiến lược mua lại của họ cho phù hợp.</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Ví dụ: Bonobos đã phát hiện ra rằng Guideshops, cửa hàng hướng đến dịch vụ cho phép nam giới thử quần áo Bonobos trực tiếp trước khi đặt hàng trực tuyến, đang mang lại những khách hàng có CLV cao nhất trên tất cả các kênh tiếp thị của mình. Cái nhìn sâu sắc này đã khuyến khích Bonobos mở rộng các nỗ lực tiếp thị của mình để hỗ trợ các Guideshop.</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Bonobos cũng sử dụng các phân tích dự đoán để xác định những khách hàng CLV cao nhất của họ ngay từ lần mua hàng đầu tiên. Sau đó, Bonobos sử dụng thông tin này để đảm bảo những khách hàng được đánh giá cao này nhận được sự quan tâm xứng đáng. “Khách hàng hàng đầu” nhận được các dịch vụ bổ sung, chẳng hạn như thư cảm ơn viết tay từ nhóm dịch vụ khách hàng của Bonobos. Bonobos đã đo lường tác động của những ghi chú này đối với doanh thu gia tăng và tỷ lệ mua hàng lặp lại và nhận thấy mức tăng tích cực. Những khách hàng hàng đầu cũng nhận được các đặc quyền như lời mời tham dự sự kiện độc quyền và quyền tiếp cận sớm với sản phẩm mới.</a:t>
            </a:r>
            <a:endParaRPr lang="en-US" sz="1800">
              <a:effectLst/>
              <a:latin typeface="Times New Roman" panose="02020603050405020304" pitchFamily="18" charset="0"/>
              <a:ea typeface="Calibri" panose="020F0502020204030204" pitchFamily="34" charset="0"/>
            </a:endParaRPr>
          </a:p>
          <a:p>
            <a:pPr marL="158750" indent="0">
              <a:buNone/>
            </a:pPr>
            <a:endParaRPr lang="en-US"/>
          </a:p>
        </p:txBody>
      </p:sp>
    </p:spTree>
    <p:extLst>
      <p:ext uri="{BB962C8B-B14F-4D97-AF65-F5344CB8AC3E}">
        <p14:creationId xmlns:p14="http://schemas.microsoft.com/office/powerpoint/2010/main" val="3581450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Để tạo ra sự khác biệt nhằm thu hút khách hàng mới, không phải lúc nào cũng tập trung vào sản phẩm. Nếu không có khả năng tạo ra sản phẩm khác biệt, hãy tập trung vào dịch vụ, con người, hình ảnh nhận diện,... Làm thế nào để bạn khác biệt với những đối thủ của mình, để không hòa lẫn vào hàng trăm cửa hàng khác là một điều không hề đơn giản, hãy tham khảo những bí quyết thu hút khách hàng sau:</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Khác biệt về dịch vụ: Minh họa dễ hiểu cho sự khác biệt về dịch vụ có thể nhắc tới ở đây là Pizza Domino's. Khi mà thị trường Pizza rất cạnh tranh và sản phẩm hầu như không có gì khác biệt, thương hiệu Pizza Domino's lại ghi dấu ấn trong lòng khách hàng với dịch vụ giao pizza trong vòng 30' hoặc miễn phí. Họ cam kết khách hàng sẽ nhận bánh Pizza trong vòng 30' kể từ khi đặt hàng nếu không khách hàng sẽ được thưởng thức bánh pizza miễn phí. Đây quả là một ý tưởng thu hút khách hàng tuyệt vời.</a:t>
            </a:r>
            <a:endParaRPr lang="en-US" sz="1800">
              <a:effectLst/>
              <a:latin typeface="Times New Roman" panose="02020603050405020304" pitchFamily="18" charset="0"/>
              <a:ea typeface="Calibri" panose="020F0502020204030204" pitchFamily="34" charset="0"/>
            </a:endParaRPr>
          </a:p>
          <a:p>
            <a:pPr marL="228600" algn="just">
              <a:lnSpc>
                <a:spcPct val="150000"/>
              </a:lnSpc>
              <a:spcAft>
                <a:spcPts val="800"/>
              </a:spcAft>
            </a:pPr>
            <a:r>
              <a:rPr lang="en-US" sz="1800">
                <a:solidFill>
                  <a:srgbClr val="050505"/>
                </a:solidFill>
                <a:effectLst/>
                <a:latin typeface="Times New Roman" panose="02020603050405020304" pitchFamily="18" charset="0"/>
                <a:ea typeface="Times New Roman" panose="02020603050405020304" pitchFamily="18" charset="0"/>
              </a:rPr>
              <a:t>Khi mắt kính HMK khai trương thêm cơ sở mới sẽ mở minigame “Lọt Khe Khum“ ngoài nhận quà tặng hấp dẫn mà còn tạo nên sân chơi thú vị.</a:t>
            </a:r>
            <a:endParaRPr lang="en-US" sz="180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Khác biệt về hình ảnh: Một số quán cafe có concept lạ chắc chắn sẽ khiến khách hàng ghi nhớ và thường xuyên ghé thăm, check in chụp ảnh, ... Có thể kể đến một số quán cafe như: Cộng cafe theo concept Việt Nam cổ xưa, Cafe cuối ngõ với concept cổ kính và dàn nhạc đồng quê violin, guitar du dương phát lên vào tối thứ 6 hàng tuần, Cat cafe dành cho những người yêu mèo, ...</a:t>
            </a:r>
            <a:endParaRPr lang="en-US" sz="1800">
              <a:effectLst/>
              <a:latin typeface="Times New Roman" panose="02020603050405020304" pitchFamily="18" charset="0"/>
              <a:ea typeface="Calibri" panose="020F0502020204030204" pitchFamily="34" charset="0"/>
            </a:endParaRPr>
          </a:p>
          <a:p>
            <a:pPr marL="342900" lvl="0" indent="-342900" algn="just">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Mô hình quán cafe mở 24/24 </a:t>
            </a:r>
            <a:endParaRPr lang="en-US" sz="1800">
              <a:effectLst/>
              <a:latin typeface="Times New Roman" panose="02020603050405020304" pitchFamily="18" charset="0"/>
              <a:ea typeface="Calibri" panose="020F0502020204030204" pitchFamily="34" charset="0"/>
            </a:endParaRPr>
          </a:p>
          <a:p>
            <a:pPr marL="4572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Bạn là sinh viên, bạn cần nơi học tập yên tĩnh, tiện nghi, thoải mái, mát mẻ.</a:t>
            </a:r>
            <a:endParaRPr lang="en-US" sz="1800">
              <a:effectLst/>
              <a:latin typeface="Times New Roman" panose="02020603050405020304" pitchFamily="18" charset="0"/>
              <a:ea typeface="Times New Roman" panose="02020603050405020304" pitchFamily="18" charset="0"/>
            </a:endParaRPr>
          </a:p>
          <a:p>
            <a:pPr marL="4572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Bạn cần một không gian rộng để học nhóm cùng bạn bè.</a:t>
            </a:r>
            <a:endParaRPr lang="en-US" sz="1800">
              <a:effectLst/>
              <a:latin typeface="Times New Roman" panose="02020603050405020304" pitchFamily="18" charset="0"/>
              <a:ea typeface="Times New Roman" panose="02020603050405020304" pitchFamily="18" charset="0"/>
            </a:endParaRPr>
          </a:p>
          <a:p>
            <a:pPr marL="457200"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Bạn muốn người yêu bên cạnh và không muốn rời xa công việc thì hãy đến ngay zone6. Zone6 là nơi giao lưu tụ họp tán gẫu giữa các sinh viên các trường đại học như một sân chơi chung. Zone6 luôn bên cạnh lắng nghe những ý kiến, đóng góp để cải thiện và phục tốt nhất cho các bạn. Zone6 có mọi thứ mà bạn cần, wifi mạnh, giá cả phù hợp, mở cửa 24/24 luôn đón chào các bạn.</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Mô hình quán cafe có thú cưng: Sen và Boss Cafe, Ritdo Pet, Meli coffee, Xóm mèo, ...</a:t>
            </a:r>
            <a:endParaRPr lang="en-US" sz="1800">
              <a:effectLst/>
              <a:latin typeface="Times New Roman" panose="02020603050405020304" pitchFamily="18" charset="0"/>
              <a:ea typeface="Calibri" panose="020F0502020204030204" pitchFamily="34" charset="0"/>
            </a:endParaRPr>
          </a:p>
          <a:p>
            <a:pPr algn="just" fontAlgn="base">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Ngoài sự độc đáo mới lạ bởi các chú mèo, cún con thì những quán cafe này còn thu hút giới trẻ bởi việc trích 1 phần kinh phí hoạt động của quán dùng để hỗ trợ các bạn chó, mèo cơ nhỡ. Nên nếu yêu thương các boss mà chưa có điều kiện nuôi thì các cậu có thể thỉnh thoảng ghé qua những quán này nhé.</a:t>
            </a:r>
            <a:endParaRPr lang="en-US" sz="1800">
              <a:effectLst/>
              <a:latin typeface="Times New Roman" panose="02020603050405020304" pitchFamily="18" charset="0"/>
              <a:ea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000000"/>
                </a:solidFill>
                <a:effectLst/>
                <a:latin typeface="Times New Roman" panose="02020603050405020304" pitchFamily="18" charset="0"/>
                <a:ea typeface="Calibri" panose="020F0502020204030204" pitchFamily="34" charset="0"/>
              </a:rPr>
              <a:t>Khác biệt về sản phẩm: Bạn có thể đánh vào thị trường ngách để ghi dấu ấn trong lòng khách hàng dễ hơn, ví dụ như thời trang cho người siêu béo, váy công chúa Disney, đồ cosplay, lễ hội hoá trang trong ngày halloween, quần áo cho chó, mèo, ....</a:t>
            </a:r>
            <a:endParaRPr lang="en-US" sz="1800">
              <a:effectLst/>
              <a:latin typeface="Times New Roman" panose="02020603050405020304" pitchFamily="18" charset="0"/>
              <a:ea typeface="Calibri" panose="020F0502020204030204" pitchFamily="34" charset="0"/>
            </a:endParaRPr>
          </a:p>
          <a:p>
            <a:pPr marL="158750" indent="0">
              <a:buNone/>
            </a:pPr>
            <a:endParaRPr lang="en-US"/>
          </a:p>
        </p:txBody>
      </p:sp>
    </p:spTree>
    <p:extLst>
      <p:ext uri="{BB962C8B-B14F-4D97-AF65-F5344CB8AC3E}">
        <p14:creationId xmlns:p14="http://schemas.microsoft.com/office/powerpoint/2010/main" val="1741014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Một trong những cách để thu hút khách hàng phổ biến nhất hiện nay là Marketing quảng cáo sản phẩm. Marketing sản phẩm vốn đã không còn quá xa lạ với nhiều doanh nghiệp. Tuy nhiên, để phát triển các kế hoạch này một cách hiệu quả thì không hề đơn giản. Với sự phát triển mạnh mẽ của Internet và công nghệ như hiện nay, việc triển khai các kế hoạch marketing online sáng tạo và thuận lợi hơn. Đồng thời giúp thương hiệu </a:t>
            </a:r>
            <a:r>
              <a:rPr lang="en-US" sz="1800" u="sng">
                <a:solidFill>
                  <a:srgbClr val="000000"/>
                </a:solidFill>
                <a:effectLst/>
                <a:latin typeface="Times New Roman" panose="02020603050405020304" pitchFamily="18" charset="0"/>
                <a:ea typeface="Times New Roman" panose="02020603050405020304" pitchFamily="18" charset="0"/>
                <a:hlinkClick r:id="rId3"/>
              </a:rPr>
              <a:t>tiếp cận khách hàng</a:t>
            </a:r>
            <a:r>
              <a:rPr lang="en-US" sz="1800">
                <a:solidFill>
                  <a:srgbClr val="000000"/>
                </a:solidFill>
                <a:effectLst/>
                <a:latin typeface="Times New Roman" panose="02020603050405020304" pitchFamily="18" charset="0"/>
                <a:ea typeface="Times New Roman" panose="02020603050405020304" pitchFamily="18" charset="0"/>
              </a:rPr>
              <a:t> tiềm năng nhanh chóng.</a:t>
            </a:r>
            <a:endParaRPr lang="en-US" sz="1800">
              <a:effectLst/>
              <a:latin typeface="Times New Roman" panose="02020603050405020304" pitchFamily="18" charset="0"/>
              <a:ea typeface="Times New Roman" panose="02020603050405020304" pitchFamily="18" charset="0"/>
            </a:endParaRPr>
          </a:p>
          <a:p>
            <a:pPr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Trong đó có hai hình thức quảng cáo, tiếp thị là trả phí và không trả phí. Tùy ngân sách và quy mô cửa hàng để áp dụng những phương thức khác nhau. Dưới đây sẽ là những cách thu hút khách hàng phổ biến được nhiều cửa hàng áp dụng nhất:</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Chạy quảng cáo Facebook: Tối thiểu mức phí 1$/ngày, bạn có thể khởi tạo quảng cáo và bắt đầu chạy rồi. Chỉ cần chuẩn bị 1 Fanpage, 1 tài khoản cá nhân và 1 thẻ Visa là có thể bắt tay vào chạy quảng cáo Facebook rồi. Chính vì sự đơn giản đó nên quảng cáo Facebook là hình thức quảng cáo phổ biến nhất hiện nay mà đa số các cửa hàng từ bé đến lớn đều áp dụng. Tuy nhiên để quảng cáo hiệu quả thì là một bài toán khó, bởi sự hiệu quả của quảng cáo bị tác động bởi nhiều thứ như: Chất lượng tài khoản, ngân sách chi tiêu, sản phẩm, hình ảnh sản phẩm, bài viết, lời quảng cáo, kỹ thuật chạy, ....</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Quảng cáo Tik Tok/ Instagram/ Zalo: Các mạng xã hội phổ biến bên cạnh Facebook là thị trường màu mỡ không thể bỏ qua, bạn có thể chi tiền để quảng cáo xuất hiện trên các mạng xã hội này, hoặc làm nội dung hay để tiếp cận khách hàng miễn phí. Tuy nhiên hãy cân nhắc áp dụng các mạng xã hội này vì đối tượng khách hàng của bạn chưa chắc đã phù hợp. Tiktok và instagram sẽ phù hợp với ngành hàng thời trang, mỹ phẩm, làm đẹp,..đối tượng khách hàng trẻ trong khi Zalo sẽ dành cho đối tượng lớn tuổi hơn, dân văn phòng và các mặt hàng cần tư vấn nhiều. </a:t>
            </a:r>
            <a:endParaRPr lang="en-US" sz="1800">
              <a:effectLst/>
              <a:latin typeface="Times New Roman" panose="02020603050405020304" pitchFamily="18" charset="0"/>
              <a:ea typeface="Calibri" panose="020F0502020204030204" pitchFamily="34" charset="0"/>
            </a:endParaRPr>
          </a:p>
          <a:p>
            <a:pPr algn="just">
              <a:lnSpc>
                <a:spcPct val="150000"/>
              </a:lnSpc>
            </a:pPr>
            <a:r>
              <a:rPr lang="en-US" sz="1800">
                <a:solidFill>
                  <a:srgbClr val="000000"/>
                </a:solidFill>
                <a:effectLst/>
                <a:latin typeface="Times New Roman" panose="02020603050405020304" pitchFamily="18" charset="0"/>
                <a:ea typeface="Times New Roman" panose="02020603050405020304" pitchFamily="18" charset="0"/>
              </a:rPr>
              <a:t>Tất cả các kênh trên đều có thể tiếp cận khách hàng qua hình thức trả phí hoặc không trả phí. Tuy nhiên nếu không trả phí bạn cũng sẽ mất kha khá thời gian để tự tìm kiếm, tương tác với khách hàng hoặc nội dung quảng cáo của bạn cũng phải cực kỳ chất lượng mới có thể thu hút được khách hàng mua hàng. </a:t>
            </a:r>
            <a:endParaRPr lang="en-US" sz="1800">
              <a:effectLst/>
              <a:latin typeface="Times New Roman" panose="02020603050405020304" pitchFamily="18" charset="0"/>
              <a:ea typeface="Times New Roman" panose="02020603050405020304" pitchFamily="18" charset="0"/>
            </a:endParaRPr>
          </a:p>
          <a:p>
            <a:pPr marL="158750" indent="0">
              <a:buNone/>
            </a:pPr>
            <a:endParaRPr lang="en-US"/>
          </a:p>
        </p:txBody>
      </p:sp>
    </p:spTree>
    <p:extLst>
      <p:ext uri="{BB962C8B-B14F-4D97-AF65-F5344CB8AC3E}">
        <p14:creationId xmlns:p14="http://schemas.microsoft.com/office/powerpoint/2010/main" val="39271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just" fontAlgn="base">
              <a:lnSpc>
                <a:spcPct val="150000"/>
              </a:lnSpc>
              <a:buNone/>
            </a:pPr>
            <a:r>
              <a:rPr lang="en-US" sz="1800">
                <a:solidFill>
                  <a:srgbClr val="000000"/>
                </a:solidFill>
                <a:effectLst/>
                <a:latin typeface="Times New Roman" panose="02020603050405020304" pitchFamily="18" charset="0"/>
                <a:ea typeface="Times New Roman" panose="02020603050405020304" pitchFamily="18" charset="0"/>
              </a:rPr>
              <a:t>Những cách khuyến mãi thu hút khách hàng độc đáo mà các cửa hàng hay sử dụng:</a:t>
            </a:r>
            <a:endParaRPr lang="en-US" sz="180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Khuyến mãi giờ vàng giá sốc: Chỉ khuyến mãi duy nhất một khung giờ, hoặc 1 ngày trong tuần. (Các siêu thị và cửa hàng bánh, KM này vừa giúp thu hút KH vừa giúp cửa hàng không đọng lại hàng tồn kho vào cuối ngày -&gt; tránh hư hỏng và gây ra lãng phí)</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Khuyến mãi mua 1 tặng 1/ mua 2 tặng 1/ mua 3 tặng 1 (Một số cửa hàng như Highlands hay áp dụng)</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Khuyến mãi theo km: Khách hàng ở xa sẽ khuyến mãi bằng số KM để kích thích những người ở xa mua hàng.</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Khuyến mãi theo ngày sinh nhật khách hàng, theo ngày sinh nhật cửa hàng</a:t>
            </a:r>
            <a:endParaRPr lang="en-US" sz="1800">
              <a:effectLst/>
              <a:latin typeface="Times New Roman" panose="02020603050405020304" pitchFamily="18" charset="0"/>
              <a:ea typeface="Calibri" panose="020F0502020204030204" pitchFamily="34" charset="0"/>
            </a:endParaRPr>
          </a:p>
          <a:p>
            <a:pPr marL="342900" lvl="0" indent="-342900" algn="just" fontAlgn="base">
              <a:lnSpc>
                <a:spcPct val="150000"/>
              </a:lnSpc>
              <a:buFont typeface="Times New Roman" panose="02020603050405020304" pitchFamily="18" charset="0"/>
              <a:buChar char="-"/>
            </a:pPr>
            <a:r>
              <a:rPr lang="en-US" sz="1800">
                <a:solidFill>
                  <a:srgbClr val="000000"/>
                </a:solidFill>
                <a:effectLst/>
                <a:latin typeface="Times New Roman" panose="02020603050405020304" pitchFamily="18" charset="0"/>
                <a:ea typeface="Calibri" panose="020F0502020204030204" pitchFamily="34" charset="0"/>
              </a:rPr>
              <a:t>Khuyến mãi tên gọi người nổi tiếng/cầu thủ bóng đá: Áp dụng cho những sự kiện lớn toàn quốc</a:t>
            </a:r>
            <a:endParaRPr lang="en-US" sz="1800">
              <a:effectLst/>
              <a:latin typeface="Times New Roman" panose="02020603050405020304" pitchFamily="18" charset="0"/>
              <a:ea typeface="Calibri" panose="020F0502020204030204" pitchFamily="34" charset="0"/>
            </a:endParaRPr>
          </a:p>
          <a:p>
            <a:pPr marL="158750" indent="0">
              <a:buNone/>
            </a:pPr>
            <a:endParaRPr lang="en-US"/>
          </a:p>
        </p:txBody>
      </p:sp>
    </p:spTree>
    <p:extLst>
      <p:ext uri="{BB962C8B-B14F-4D97-AF65-F5344CB8AC3E}">
        <p14:creationId xmlns:p14="http://schemas.microsoft.com/office/powerpoint/2010/main" val="1094286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Times New Roman" panose="02020603050405020304" pitchFamily="18" charset="0"/>
                <a:ea typeface="Times New Roman" panose="02020603050405020304" pitchFamily="18" charset="0"/>
              </a:rPr>
              <a:t>Trước sự phát triển không ngừng của thị trường hiện nay, để doanh nghiệp có thể tồn tại lâu dài các nhà quản lý cần phải cập nhật kịp thời những thay đổi của thị trường để kịp thời đổi mới doanh nghiệp.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Times New Roman" panose="02020603050405020304" pitchFamily="18" charset="0"/>
              </a:rPr>
              <a:t>Chương trình phát miễn phí bỏng ngô cho người đi xem, miễn là họ tự mang dụng cụ để đựng, không hạn chế về thể tích (ngoại trừ túi nilon). Bắt ngay tín hiệu, rất nhiều các bạn trẻ đã đua nhau mang mọi vật dụng có thể trong gia đình để đựng được càng nhiều bỏng ngô càng tốt tới các rạp chiếu phim.</a:t>
            </a:r>
          </a:p>
          <a:p>
            <a:pPr marL="158750" indent="0">
              <a:buNone/>
            </a:pPr>
            <a:endParaRPr lang="en-US"/>
          </a:p>
        </p:txBody>
      </p:sp>
    </p:spTree>
    <p:extLst>
      <p:ext uri="{BB962C8B-B14F-4D97-AF65-F5344CB8AC3E}">
        <p14:creationId xmlns:p14="http://schemas.microsoft.com/office/powerpoint/2010/main" val="4279379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algn="just">
              <a:lnSpc>
                <a:spcPct val="150000"/>
              </a:lnSpc>
            </a:pPr>
            <a:r>
              <a:rPr lang="en-US" sz="1800">
                <a:effectLst/>
                <a:latin typeface="Times New Roman" panose="02020603050405020304" pitchFamily="18" charset="0"/>
                <a:ea typeface="Times New Roman" panose="02020603050405020304" pitchFamily="18" charset="0"/>
              </a:rPr>
              <a:t>Tiếp thị truyền miệng như một nghệ thuật thu hút khách hàng, đây cách tốt nhất để tạo ra một số tiếng vang xung quanh doanh nghiệp của bạn. Word Of Mouth (WOM) đóng vai trò như một sợi dây kết nối, biến thương hiệu của bạn từ người lạ thành người quen trong tích tắc. Bỏ qua những lời cam kết “nửa thực nửa ngờ” và câu từ hoa mỹ thì WOM cho thấy tính chân thật trong sự trải nghiệm của một người nào đó. Cho nên, ở thời đại số hóa như hiện giờ, WOM dần được các nhà hoạch định chiến lược thương hiệu ưu ái nhiều hơn.</a:t>
            </a:r>
          </a:p>
          <a:p>
            <a:pPr marL="228600" algn="just">
              <a:lnSpc>
                <a:spcPct val="150000"/>
              </a:lnSpc>
            </a:pPr>
            <a:r>
              <a:rPr lang="en-US" sz="1800">
                <a:effectLst/>
                <a:latin typeface="Times New Roman" panose="02020603050405020304" pitchFamily="18" charset="0"/>
                <a:ea typeface="Times New Roman" panose="02020603050405020304" pitchFamily="18" charset="0"/>
              </a:rPr>
              <a:t>Giả sử, nếu một chiến dịch quảng cáo trên TV nói với bạn rằng “Đôi giày này bạn có thể mang trong 10 năm đảm bảo không xảy ra vấn đề” và một người bạn kể với bạn “Đôi giày bền lắm, họ đã sử dụng nó suốt 3 năm nay chẳng có hỏng hóc gì cả”, thì bạn sẽ tin ai?</a:t>
            </a:r>
          </a:p>
          <a:p>
            <a:pPr marL="228600" algn="just">
              <a:lnSpc>
                <a:spcPct val="150000"/>
              </a:lnSpc>
            </a:pPr>
            <a:r>
              <a:rPr lang="en-US" sz="1800">
                <a:effectLst/>
                <a:latin typeface="Times New Roman" panose="02020603050405020304" pitchFamily="18" charset="0"/>
                <a:ea typeface="Times New Roman" panose="02020603050405020304" pitchFamily="18" charset="0"/>
              </a:rPr>
              <a:t>Bản chất của con người luôn đặt lòng tin vào những gì gần gũi với mình. WOM đáp ứng được điều này, xóa bỏ mọi nghi ngờ trong người tiêu dùng về việc “Liệu mình có nên thử trải nghiệm sản phẩm này không? Thương hiệu này có đáng tin như những gì đã nói không?”. WOM như dấu chấm hoàn hảo tạo nên “happy ending” trong cảm xúc người tiêu dùng.</a:t>
            </a:r>
          </a:p>
          <a:p>
            <a:pPr marL="228600" algn="just">
              <a:lnSpc>
                <a:spcPct val="150000"/>
              </a:lnSpc>
            </a:pPr>
            <a:r>
              <a:rPr lang="en-US" sz="1200">
                <a:effectLst/>
                <a:latin typeface="Times New Roman" panose="02020603050405020304" pitchFamily="18" charset="0"/>
                <a:ea typeface="Times New Roman" panose="02020603050405020304" pitchFamily="18" charset="0"/>
              </a:rPr>
              <a:t>Trong cuốn sách “Contagious: Why Things Catch On” của John Berger, ông đã đưa ra sáu yếu tố STEPPS mà không ai có thể thoát khỏi “hiệu ứng lan truyền” – WOM:</a:t>
            </a:r>
            <a:endParaRPr lang="en-US" sz="130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Social Currency (sự công nhận xã hội): khách hàng luôn quan tâm hình ảnh của họ như thế nào trong mắt người khác. Đôi giày này có hợp với bộ đồ họ đang mặc? Chiếc đồng hồ mới mua trông họ lịch lãm hơn?… Hãy lan truyền những thông tin đánh trúng nỗi lo này của khách hàng, thuyết phục họ bằng chính chất lượng và trải nghiệm của những người đã từng sử dụng.</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Triggers (sự kích hoạt): nhắc về đồ uống có ga nhớ đến Coca Cola, nhắc đến mạng xã hội chuyên đăng tải video là nghĩ đến Youtube. Sự kích hoạt này giống như công tắc bóng đèn. Chỉ cần nhắc về một điều gì đó bất chợt họ sẽ nghĩ ngay đến thương hiệu của bạn đầu tiên. Đừng quên thiết lập chế độ ưu tiên cho thương hiệu của bạn trong tiềm thức của khách hàng!</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Emotion (cảm xúc): một khi khách hàng đã yêu mến thương hiệu của bạn thì chắc chắn họ sẽ chia sẻ cho những người xung quanh. Đó là lý do vì sao các nội dung mang yếu tố cảm xúc cao luôn chiếm trọn trái tim của khách hàng. Đừng mãi chăm chăm vào tính năng sản phẩm mà hãy xem khách hàng như một người bạn thật sự, chia sẻ cảm xúc và lan truyền nó.</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Public (công khai): bạn còn nhớ cú “lội ngược dòng” ngoạn mục của Biti’s Hunter vào năm 2017 chứ? Khách hàng gọi tên Biti’s trên mọi mặt trận với niềm tự hào về một sản phẩm “Made in Vietnam”, làm sống dậy tình yêu của tín đồ mê giày Việt, thổi hồn vào sản phẩm thời thượng không thua kém bất kỳ nhãn hiệu nào trên thế giới. Từ đây có thể thấy, khi thương hiệu của bạn tạo được xu hướng chắc chắn sẽ tạo được “làn sóng lan truyền” cực lớn trên thị trường.</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Practical Value (giá trị thực tế): khi bạn đang có nhu cầu mua sản phẩm nào đó thì việc đầu tiên bạn sẽ tham khảo ý kiến của những người đã từng sử dụng. Như vậy, thông tin có phần xác thực và đáng tin hơn. Song hành cùng sản phẩm vẫn là chất lượng, cho khách hàng cảm giác tự tin truyền thông sản phẩm của bạn một cách chân thật nhất.</a:t>
            </a:r>
            <a:endParaRPr lang="en-US" sz="1300">
              <a:effectLst/>
              <a:latin typeface="Times New Roman" panose="02020603050405020304" pitchFamily="18" charset="0"/>
              <a:ea typeface="Calibri" panose="020F0502020204030204" pitchFamily="34" charset="0"/>
            </a:endParaRPr>
          </a:p>
          <a:p>
            <a:pPr marL="742950" lvl="1" indent="-285750" algn="just">
              <a:lnSpc>
                <a:spcPct val="150000"/>
              </a:lnSpc>
              <a:buFont typeface="Times New Roman" panose="02020603050405020304" pitchFamily="18" charset="0"/>
              <a:buChar char="-"/>
            </a:pPr>
            <a:r>
              <a:rPr lang="en-US" sz="1200">
                <a:effectLst/>
                <a:latin typeface="Times New Roman" panose="02020603050405020304" pitchFamily="18" charset="0"/>
                <a:ea typeface="Calibri" panose="020F0502020204030204" pitchFamily="34" charset="0"/>
              </a:rPr>
              <a:t>Stories (câu chuyện): con người luôn cảm thấy gắn kết khi được nghe kể chuyện. Hãy kể một câu chuyện để khách hàng cảm thấy muốn được nghe thay vì cứ cố chấp bắt khách hàng chú ý đến những điều bạn muốn.</a:t>
            </a:r>
            <a:endParaRPr lang="en-US" sz="1300">
              <a:effectLst/>
              <a:latin typeface="Times New Roman" panose="02020603050405020304" pitchFamily="18" charset="0"/>
              <a:ea typeface="Calibri" panose="020F0502020204030204" pitchFamily="34" charset="0"/>
            </a:endParaRPr>
          </a:p>
          <a:p>
            <a:pPr marL="158750" indent="0">
              <a:buNone/>
            </a:pPr>
            <a:endParaRPr lang="en-US"/>
          </a:p>
        </p:txBody>
      </p:sp>
    </p:spTree>
    <p:extLst>
      <p:ext uri="{BB962C8B-B14F-4D97-AF65-F5344CB8AC3E}">
        <p14:creationId xmlns:p14="http://schemas.microsoft.com/office/powerpoint/2010/main" val="1113180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6effc117e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e6effc117e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15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6effc117e_0_1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e6effc117e_0_1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50000"/>
              </a:lnSpc>
              <a:spcAft>
                <a:spcPts val="80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Các sơ đồ hành trình khách hàng tập trung nhiều hơn vào các hành động và câu hỏi. Bên cạnh đó, CJM tập trung vào những trải nghiệm của họ, thể hiện sự thay đổi của trải nghiệm người dùng theo thời gian, chứ không phải trong những thời điểm cụ thể. </a:t>
            </a:r>
          </a:p>
          <a:p>
            <a:pPr marL="342900" lvl="0" indent="-342900" algn="just">
              <a:lnSpc>
                <a:spcPct val="150000"/>
              </a:lnSpc>
              <a:spcAft>
                <a:spcPts val="80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rPr>
              <a:t>Việc phân chia giai đoạn trong quá trình tương tác đó sẽ giúp cho doanh nghiệp nắm bắt vấn đề rõ ràng, xác định đúng chỗ và tối ưu hóa từng hoạt động. </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Thu được bức tranh toàn cảnh về tất cả những thứ liên quan đến sản phẩm/dịch vụ mà doanh nghiệp đang cung cấp. </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Tăng tỷ lệ chuyển đổi khách hàng nhanh hơn bằng cách xác định rõ nhu cầu của họ.</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Nắm được các giai đoạn và rào cản khiến khách hàng dừng lại hành trình của mình dù chưa đến đích, từ đó phát triển bổ sung các kênh hỗ trợ nhằm cải thiện trải nghiệm người dùng. </a:t>
            </a:r>
          </a:p>
          <a:p>
            <a:pPr marL="342900" lvl="0" indent="-342900" algn="just">
              <a:lnSpc>
                <a:spcPct val="150000"/>
              </a:lnSpc>
              <a:spcAft>
                <a:spcPts val="800"/>
              </a:spcAft>
              <a:buFont typeface="Symbol" panose="05050102010706020507" pitchFamily="18" charset="2"/>
              <a:buChar char=""/>
            </a:pPr>
            <a:r>
              <a:rPr lang="en-US" sz="1800">
                <a:effectLst/>
                <a:latin typeface="Times New Roman" panose="02020603050405020304" pitchFamily="18" charset="0"/>
                <a:ea typeface="Times New Roman" panose="02020603050405020304" pitchFamily="18" charset="0"/>
              </a:rPr>
              <a:t>Cải thiện tỷ lệ giữ chân khách hàng thông qua việc hiểu rõ khách hàng trong từng giai đoạn của hành trình mua sắm.</a:t>
            </a:r>
          </a:p>
          <a:p>
            <a:pPr marL="0" lvl="0" indent="0" algn="l" rtl="0">
              <a:spcBef>
                <a:spcPts val="0"/>
              </a:spcBef>
              <a:spcAft>
                <a:spcPts val="0"/>
              </a:spcAft>
              <a:buNone/>
            </a:pPr>
            <a:endParaRPr/>
          </a:p>
        </p:txBody>
      </p:sp>
    </p:spTree>
    <p:extLst>
      <p:ext uri="{BB962C8B-B14F-4D97-AF65-F5344CB8AC3E}">
        <p14:creationId xmlns:p14="http://schemas.microsoft.com/office/powerpoint/2010/main" val="285655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6effc117e_0_1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e6effc117e_0_1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Này có chỉnh hiệu ứng</a:t>
            </a:r>
            <a:endParaRPr/>
          </a:p>
        </p:txBody>
      </p:sp>
    </p:spTree>
    <p:extLst>
      <p:ext uri="{BB962C8B-B14F-4D97-AF65-F5344CB8AC3E}">
        <p14:creationId xmlns:p14="http://schemas.microsoft.com/office/powerpoint/2010/main" val="1242442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242021"/>
                </a:solidFill>
                <a:effectLst/>
                <a:latin typeface="Times New Roman" panose="02020603050405020304" pitchFamily="18" charset="0"/>
                <a:ea typeface="Calibri" panose="020F0502020204030204" pitchFamily="34" charset="0"/>
              </a:rPr>
              <a:t>Vòng đời của khách hàng là sự trình bày các giai đoạn mà khách hàng trải qua trong mối quan hệcủa họ với một công ty, như được nhìn nhận từ quan điểm của công ty. Các giai đoạn cốt lõi trong vòng đời của khách hàng: thu hút khách hàng mới, giữ chân khách hàng hiện có và phát triển khách hàng.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solidFill>
                <a:srgbClr val="242021"/>
              </a:solidFill>
              <a:effectLst/>
              <a:latin typeface="Times New Roman" panose="02020603050405020304" pitchFamily="18" charset="0"/>
              <a:ea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242021"/>
                </a:solidFill>
                <a:effectLst/>
                <a:latin typeface="Times New Roman" panose="02020603050405020304" pitchFamily="18" charset="0"/>
                <a:ea typeface="Calibri" panose="020F0502020204030204" pitchFamily="34" charset="0"/>
              </a:rPr>
              <a:t>Nhiệm vụ đầu tiên trong việc quản lý vòng đời của khách hàng là thu hút khách hàng. Từ góc độ CRM, các doanh nghiệp chỉ nên có được những khách hàng có khả năng sinh lời cao theo thời gian. Thu hút khách hàng luôn là mục tiêu quan trọng nhất trong quá trình ra mắt sản phẩm mới và khi khởi nghiệp kinh doanh mới.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Đó là quá trình để doanh nghiệp thu hút, marketing và thu hút, kêu gọi mọi người mua các sản phẩm / dịch vụ từ doanh nghiệp của mình nhằm đạt được nhiều mục tiêu, đẩy mạnh doanh thu, đẩy mạnh doanh số bán hàng và mở rộng thị phần.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solidFill>
                <a:srgbClr val="242021"/>
              </a:solidFill>
              <a:effectLst/>
              <a:latin typeface="Times New Roman" panose="02020603050405020304" pitchFamily="18" charset="0"/>
              <a:ea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242021"/>
                </a:solidFill>
                <a:effectLst/>
                <a:latin typeface="Times New Roman" panose="02020603050405020304" pitchFamily="18" charset="0"/>
                <a:ea typeface="Calibri" panose="020F0502020204030204" pitchFamily="34" charset="0"/>
              </a:rPr>
              <a:t>Đối với các doanh nghiệp nhỏ có tham vọng phát triển, việc thu hút khách hàng cũng rất quan trọng. Một công ty chỉ có một khách hàng, chẳng hạn như BICC (nay là một phần của Balfour Beatty PLC) đã cung cấp cáp đồng cho một khách hàng duy nhất, British Telecom (BT), có thể tăng gấp đôi cơ sở khách hàng của mình bằng cách có thêm một khách hàng. Mặt khác, việc mất đi một khách hàng duy nhất đó có thể đánh dấu sự kết thúc của công ty. Với số tiền đặt cược cao như vậy, tất cả các công ty thường cảm thấy buộc phải thu hút càng nhiều khách hàng mới càng tốt.</a:t>
            </a:r>
            <a:endParaRPr lang="en-US" sz="1800">
              <a:effectLst/>
              <a:latin typeface="Times New Roman" panose="02020603050405020304" pitchFamily="18" charset="0"/>
              <a:ea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Times New Roman" panose="02020603050405020304" pitchFamily="18" charset="0"/>
              <a:ea typeface="Calibri" panose="020F0502020204030204" pitchFamily="34" charset="0"/>
            </a:endParaRPr>
          </a:p>
          <a:p>
            <a:pPr marL="158750" indent="0">
              <a:buNone/>
            </a:pPr>
            <a:endParaRPr lang="en-US"/>
          </a:p>
        </p:txBody>
      </p:sp>
    </p:spTree>
    <p:extLst>
      <p:ext uri="{BB962C8B-B14F-4D97-AF65-F5344CB8AC3E}">
        <p14:creationId xmlns:p14="http://schemas.microsoft.com/office/powerpoint/2010/main" val="15270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algn="just">
              <a:lnSpc>
                <a:spcPct val="150000"/>
              </a:lnSpc>
              <a:spcAft>
                <a:spcPts val="800"/>
              </a:spcAft>
            </a:pPr>
            <a:r>
              <a:rPr lang="en-US" sz="1800" dirty="0" err="1">
                <a:solidFill>
                  <a:srgbClr val="242021"/>
                </a:solidFill>
                <a:effectLst/>
                <a:latin typeface="Times New Roman" panose="02020603050405020304" pitchFamily="18" charset="0"/>
                <a:ea typeface="Times New Roman" panose="02020603050405020304" pitchFamily="18" charset="0"/>
              </a:rPr>
              <a:t>Ngay</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cả</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với</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các</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kế</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hoạch</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giữ</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chân</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khách</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hàng</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được</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thiết</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kế</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và</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thực</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hiện</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tốt</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khách</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hàng</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vẫn</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cần</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thay</a:t>
            </a:r>
            <a:r>
              <a:rPr lang="en-US" sz="1800" dirty="0">
                <a:solidFill>
                  <a:srgbClr val="242021"/>
                </a:solidFill>
                <a:effectLst/>
                <a:latin typeface="Times New Roman" panose="02020603050405020304" pitchFamily="18" charset="0"/>
                <a:ea typeface="Times New Roman" panose="02020603050405020304" pitchFamily="18" charset="0"/>
              </a:rPr>
              <a:t> </a:t>
            </a:r>
            <a:r>
              <a:rPr lang="en-US" sz="1800" dirty="0" err="1">
                <a:solidFill>
                  <a:srgbClr val="242021"/>
                </a:solidFill>
                <a:effectLst/>
                <a:latin typeface="Times New Roman" panose="02020603050405020304" pitchFamily="18" charset="0"/>
                <a:ea typeface="Times New Roman" panose="02020603050405020304" pitchFamily="18" charset="0"/>
              </a:rPr>
              <a:t>thế</a:t>
            </a:r>
            <a:r>
              <a:rPr lang="en-US" sz="1800" dirty="0">
                <a:solidFill>
                  <a:srgbClr val="242021"/>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en-US" sz="1800" dirty="0" err="1">
                <a:solidFill>
                  <a:srgbClr val="242021"/>
                </a:solidFill>
                <a:effectLst/>
                <a:latin typeface="Times New Roman" panose="02020603050405020304" pitchFamily="18" charset="0"/>
                <a:ea typeface="Calibri" panose="020F0502020204030204" pitchFamily="34" charset="0"/>
              </a:rPr>
              <a:t>Trong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bối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cảnh</a:t>
            </a:r>
            <a:r>
              <a:rPr lang="en-US" sz="1800" dirty="0">
                <a:solidFill>
                  <a:srgbClr val="242021"/>
                </a:solidFill>
                <a:effectLst/>
                <a:latin typeface="Times New Roman" panose="02020603050405020304" pitchFamily="18" charset="0"/>
                <a:ea typeface="Calibri" panose="020F0502020204030204" pitchFamily="34" charset="0"/>
              </a:rPr>
              <a:t> B2C, </a:t>
            </a:r>
            <a:r>
              <a:rPr lang="en-US" sz="1800" dirty="0" err="1">
                <a:solidFill>
                  <a:srgbClr val="242021"/>
                </a:solidFill>
                <a:effectLst/>
                <a:latin typeface="Times New Roman" panose="02020603050405020304" pitchFamily="18" charset="0"/>
                <a:ea typeface="Calibri" panose="020F0502020204030204" pitchFamily="34" charset="0"/>
              </a:rPr>
              <a:t>khách</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hàng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có</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thể</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rời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khỏi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nhóm</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nhân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khẩu</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học</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được</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nhắm</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mục</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tiêu</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khi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họ</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già</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và</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phát</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triển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trong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vòng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đời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gia</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đình</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hoàn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cảnh</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cá</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nhân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của</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họ</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có</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thể</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thay</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đổi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và</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họ</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không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còn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tìm</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thấy</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giá</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trị</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trong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sản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phẩm</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của</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bạn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nữa</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họ</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thậm</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chí</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có</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thể</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chết</a:t>
            </a:r>
            <a:r>
              <a:rPr lang="en-US" sz="1800" dirty="0">
                <a:solidFill>
                  <a:srgbClr val="242021"/>
                </a:solidFill>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a:p>
            <a:pPr marL="342900" lvl="0" indent="-342900" algn="just">
              <a:lnSpc>
                <a:spcPct val="150000"/>
              </a:lnSpc>
              <a:spcAft>
                <a:spcPts val="800"/>
              </a:spcAft>
              <a:buFont typeface="Times New Roman" panose="02020603050405020304" pitchFamily="18" charset="0"/>
              <a:buChar char="-"/>
            </a:pPr>
            <a:r>
              <a:rPr lang="en-US" sz="1800" dirty="0" err="1">
                <a:solidFill>
                  <a:srgbClr val="242021"/>
                </a:solidFill>
                <a:effectLst/>
                <a:latin typeface="Times New Roman" panose="02020603050405020304" pitchFamily="18" charset="0"/>
                <a:ea typeface="Calibri" panose="020F0502020204030204" pitchFamily="34" charset="0"/>
              </a:rPr>
              <a:t>Trong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bối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cảnh</a:t>
            </a:r>
            <a:r>
              <a:rPr lang="en-US" sz="1800" dirty="0">
                <a:solidFill>
                  <a:srgbClr val="242021"/>
                </a:solidFill>
                <a:effectLst/>
                <a:latin typeface="Times New Roman" panose="02020603050405020304" pitchFamily="18" charset="0"/>
                <a:ea typeface="Calibri" panose="020F0502020204030204" pitchFamily="34" charset="0"/>
              </a:rPr>
              <a:t> B2B, </a:t>
            </a:r>
            <a:r>
              <a:rPr lang="en-US" sz="1800" dirty="0" err="1">
                <a:solidFill>
                  <a:srgbClr val="242021"/>
                </a:solidFill>
                <a:effectLst/>
                <a:latin typeface="Times New Roman" panose="02020603050405020304" pitchFamily="18" charset="0"/>
                <a:ea typeface="Calibri" panose="020F0502020204030204" pitchFamily="34" charset="0"/>
              </a:rPr>
              <a:t>bạn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có</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thể</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mất</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khách</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hàng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doanh</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nghiệp</a:t>
            </a:r>
            <a:r>
              <a:rPr lang="en-US" sz="1800" dirty="0">
                <a:solidFill>
                  <a:srgbClr val="242021"/>
                </a:solidFill>
                <a:effectLst/>
                <a:latin typeface="Times New Roman" panose="02020603050405020304" pitchFamily="18" charset="0"/>
                <a:ea typeface="Calibri" panose="020F0502020204030204" pitchFamily="34" charset="0"/>
              </a:rPr>
              <a:t> do </a:t>
            </a:r>
            <a:r>
              <a:rPr lang="en-US" sz="1800" dirty="0" err="1">
                <a:solidFill>
                  <a:srgbClr val="242021"/>
                </a:solidFill>
                <a:effectLst/>
                <a:latin typeface="Times New Roman" panose="02020603050405020304" pitchFamily="18" charset="0"/>
                <a:ea typeface="Calibri" panose="020F0502020204030204" pitchFamily="34" charset="0"/>
              </a:rPr>
              <a:t>sáp</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nhập</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hoặc</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mua</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lại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bởi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công</a:t>
            </a:r>
            <a:r>
              <a:rPr lang="en-US" sz="1800" dirty="0">
                <a:solidFill>
                  <a:srgbClr val="242021"/>
                </a:solidFill>
                <a:effectLst/>
                <a:latin typeface="Times New Roman" panose="02020603050405020304" pitchFamily="18" charset="0"/>
                <a:ea typeface="Calibri" panose="020F0502020204030204" pitchFamily="34" charset="0"/>
              </a:rPr>
              <a:t> ty </a:t>
            </a:r>
            <a:r>
              <a:rPr lang="en-US" sz="1800" dirty="0" err="1">
                <a:solidFill>
                  <a:srgbClr val="242021"/>
                </a:solidFill>
                <a:effectLst/>
                <a:latin typeface="Times New Roman" panose="02020603050405020304" pitchFamily="18" charset="0"/>
                <a:ea typeface="Calibri" panose="020F0502020204030204" pitchFamily="34" charset="0"/>
              </a:rPr>
              <a:t>khác</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với</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các</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ưu</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tiên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nhà</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cung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cấp</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thay</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thế</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họ</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có</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thể</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đã</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ngừng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sản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xuất</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hàng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hóa</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và</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dịch</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vụ</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mà</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công</a:t>
            </a:r>
            <a:r>
              <a:rPr lang="en-US" sz="1800" dirty="0">
                <a:solidFill>
                  <a:srgbClr val="242021"/>
                </a:solidFill>
                <a:effectLst/>
                <a:latin typeface="Times New Roman" panose="02020603050405020304" pitchFamily="18" charset="0"/>
                <a:ea typeface="Calibri" panose="020F0502020204030204" pitchFamily="34" charset="0"/>
              </a:rPr>
              <a:t> ty </a:t>
            </a:r>
            <a:r>
              <a:rPr lang="en-US" sz="1800" dirty="0" err="1">
                <a:solidFill>
                  <a:srgbClr val="242021"/>
                </a:solidFill>
                <a:effectLst/>
                <a:latin typeface="Times New Roman" panose="02020603050405020304" pitchFamily="18" charset="0"/>
                <a:ea typeface="Calibri" panose="020F0502020204030204" pitchFamily="34" charset="0"/>
              </a:rPr>
              <a:t>của</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bạn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đã</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cung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cấp</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đầu</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vào</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họ</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có</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thể</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đã</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ngừng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giao</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dịch</a:t>
            </a:r>
            <a:r>
              <a:rPr lang="en-US" sz="1800" dirty="0">
                <a:solidFill>
                  <a:srgbClr val="242021"/>
                </a:solidFill>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a:p>
            <a:pPr marL="342900" lvl="0" indent="-342900" algn="just">
              <a:lnSpc>
                <a:spcPct val="150000"/>
              </a:lnSpc>
              <a:spcAft>
                <a:spcPts val="800"/>
              </a:spcAft>
              <a:buFont typeface="Times New Roman" panose="02020603050405020304" pitchFamily="18" charset="0"/>
              <a:buChar char="-"/>
            </a:pPr>
            <a:r>
              <a:rPr lang="en-US" sz="1800" dirty="0" err="1">
                <a:solidFill>
                  <a:srgbClr val="242021"/>
                </a:solidFill>
                <a:effectLst/>
                <a:latin typeface="Times New Roman" panose="02020603050405020304" pitchFamily="18" charset="0"/>
                <a:ea typeface="Calibri" panose="020F0502020204030204" pitchFamily="34" charset="0"/>
              </a:rPr>
              <a:t>Mất</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khách</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hàng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vì</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những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nguyên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nhân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không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thể</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kiểm</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soát</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này</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cho</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thấy</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rằng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việc</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thu</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hút</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khách</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hàng</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sẽ</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luôn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cần</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thiết</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để</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thay</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thế</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cho</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sự</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tiêu</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hao</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tự</a:t>
            </a:r>
            <a:r>
              <a:rPr lang="en-US" sz="1800" dirty="0">
                <a:solidFill>
                  <a:srgbClr val="242021"/>
                </a:solidFill>
                <a:effectLst/>
                <a:latin typeface="Times New Roman" panose="02020603050405020304" pitchFamily="18" charset="0"/>
                <a:ea typeface="Calibri" panose="020F0502020204030204" pitchFamily="34" charset="0"/>
              </a:rPr>
              <a:t> </a:t>
            </a:r>
            <a:r>
              <a:rPr lang="en-US" sz="1800" dirty="0" err="1">
                <a:solidFill>
                  <a:srgbClr val="242021"/>
                </a:solidFill>
                <a:effectLst/>
                <a:latin typeface="Times New Roman" panose="02020603050405020304" pitchFamily="18" charset="0"/>
                <a:ea typeface="Calibri" panose="020F0502020204030204" pitchFamily="34" charset="0"/>
              </a:rPr>
              <a:t>nhiên</a:t>
            </a:r>
            <a:r>
              <a:rPr lang="en-US" sz="1800" dirty="0">
                <a:solidFill>
                  <a:srgbClr val="242021"/>
                </a:solidFill>
                <a:effectLst/>
                <a:latin typeface="Times New Roman" panose="02020603050405020304" pitchFamily="18" charset="0"/>
                <a:ea typeface="Calibri" panose="020F0502020204030204" pitchFamily="34" charset="0"/>
              </a:rPr>
              <a:t>.</a:t>
            </a:r>
            <a:endParaRPr lang="en-US" sz="1800" dirty="0">
              <a:effectLst/>
              <a:latin typeface="Times New Roman" panose="02020603050405020304" pitchFamily="18" charset="0"/>
              <a:ea typeface="Calibri" panose="020F0502020204030204" pitchFamily="34" charset="0"/>
            </a:endParaRPr>
          </a:p>
          <a:p>
            <a:pPr marL="158750" indent="0">
              <a:buNone/>
            </a:pPr>
            <a:endParaRPr lang="en-US" dirty="0"/>
          </a:p>
        </p:txBody>
      </p:sp>
    </p:spTree>
    <p:extLst>
      <p:ext uri="{BB962C8B-B14F-4D97-AF65-F5344CB8AC3E}">
        <p14:creationId xmlns:p14="http://schemas.microsoft.com/office/powerpoint/2010/main" val="80225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004571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412025" y="1012843"/>
            <a:ext cx="3885600" cy="2760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flipH="1">
            <a:off x="412025" y="3790157"/>
            <a:ext cx="3885600" cy="340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57200" y="411475"/>
            <a:ext cx="8229600" cy="33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1282274" y="296977"/>
            <a:ext cx="6579300" cy="48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1282274" y="296977"/>
            <a:ext cx="6579300" cy="48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56"/>
        <p:cNvGrpSpPr/>
        <p:nvPr/>
      </p:nvGrpSpPr>
      <p:grpSpPr>
        <a:xfrm>
          <a:off x="0" y="0"/>
          <a:ext cx="0" cy="0"/>
          <a:chOff x="0" y="0"/>
          <a:chExt cx="0" cy="0"/>
        </a:xfrm>
      </p:grpSpPr>
      <p:sp>
        <p:nvSpPr>
          <p:cNvPr id="57" name="Google Shape;57;p18"/>
          <p:cNvSpPr/>
          <p:nvPr/>
        </p:nvSpPr>
        <p:spPr>
          <a:xfrm>
            <a:off x="8869680" y="4869180"/>
            <a:ext cx="274200" cy="274200"/>
          </a:xfrm>
          <a:prstGeom prst="rect">
            <a:avLst/>
          </a:prstGeom>
          <a:solidFill>
            <a:srgbClr val="999EB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8" name="Google Shape;58;p18"/>
          <p:cNvSpPr txBox="1">
            <a:spLocks noGrp="1"/>
          </p:cNvSpPr>
          <p:nvPr>
            <p:ph type="sldNum" idx="12"/>
          </p:nvPr>
        </p:nvSpPr>
        <p:spPr>
          <a:xfrm>
            <a:off x="8869680" y="4869180"/>
            <a:ext cx="274200" cy="2742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sz="800" b="0" i="0" u="none" strike="noStrike" cap="none">
                <a:solidFill>
                  <a:schemeClr val="lt1"/>
                </a:solidFill>
                <a:latin typeface="Century Gothic"/>
                <a:ea typeface="Century Gothic"/>
                <a:cs typeface="Century Gothic"/>
                <a:sym typeface="Century Gothic"/>
              </a:defRPr>
            </a:lvl1pPr>
            <a:lvl2pPr marL="0" lvl="1" indent="0" algn="ctr" rtl="0">
              <a:spcBef>
                <a:spcPts val="0"/>
              </a:spcBef>
              <a:buNone/>
              <a:defRPr sz="800" b="0" i="0" u="none" strike="noStrike" cap="none">
                <a:solidFill>
                  <a:schemeClr val="lt1"/>
                </a:solidFill>
                <a:latin typeface="Century Gothic"/>
                <a:ea typeface="Century Gothic"/>
                <a:cs typeface="Century Gothic"/>
                <a:sym typeface="Century Gothic"/>
              </a:defRPr>
            </a:lvl2pPr>
            <a:lvl3pPr marL="0" lvl="2" indent="0" algn="ctr" rtl="0">
              <a:spcBef>
                <a:spcPts val="0"/>
              </a:spcBef>
              <a:buNone/>
              <a:defRPr sz="800" b="0" i="0" u="none" strike="noStrike" cap="none">
                <a:solidFill>
                  <a:schemeClr val="lt1"/>
                </a:solidFill>
                <a:latin typeface="Century Gothic"/>
                <a:ea typeface="Century Gothic"/>
                <a:cs typeface="Century Gothic"/>
                <a:sym typeface="Century Gothic"/>
              </a:defRPr>
            </a:lvl3pPr>
            <a:lvl4pPr marL="0" lvl="3" indent="0" algn="ctr" rtl="0">
              <a:spcBef>
                <a:spcPts val="0"/>
              </a:spcBef>
              <a:buNone/>
              <a:defRPr sz="800" b="0" i="0" u="none" strike="noStrike" cap="none">
                <a:solidFill>
                  <a:schemeClr val="lt1"/>
                </a:solidFill>
                <a:latin typeface="Century Gothic"/>
                <a:ea typeface="Century Gothic"/>
                <a:cs typeface="Century Gothic"/>
                <a:sym typeface="Century Gothic"/>
              </a:defRPr>
            </a:lvl4pPr>
            <a:lvl5pPr marL="0" lvl="4" indent="0" algn="ctr" rtl="0">
              <a:spcBef>
                <a:spcPts val="0"/>
              </a:spcBef>
              <a:buNone/>
              <a:defRPr sz="800" b="0" i="0" u="none" strike="noStrike" cap="none">
                <a:solidFill>
                  <a:schemeClr val="lt1"/>
                </a:solidFill>
                <a:latin typeface="Century Gothic"/>
                <a:ea typeface="Century Gothic"/>
                <a:cs typeface="Century Gothic"/>
                <a:sym typeface="Century Gothic"/>
              </a:defRPr>
            </a:lvl5pPr>
            <a:lvl6pPr marL="0" lvl="5" indent="0" algn="ctr" rtl="0">
              <a:spcBef>
                <a:spcPts val="0"/>
              </a:spcBef>
              <a:buNone/>
              <a:defRPr sz="800" b="0" i="0" u="none" strike="noStrike" cap="none">
                <a:solidFill>
                  <a:schemeClr val="lt1"/>
                </a:solidFill>
                <a:latin typeface="Century Gothic"/>
                <a:ea typeface="Century Gothic"/>
                <a:cs typeface="Century Gothic"/>
                <a:sym typeface="Century Gothic"/>
              </a:defRPr>
            </a:lvl6pPr>
            <a:lvl7pPr marL="0" lvl="6" indent="0" algn="ctr" rtl="0">
              <a:spcBef>
                <a:spcPts val="0"/>
              </a:spcBef>
              <a:buNone/>
              <a:defRPr sz="800" b="0" i="0" u="none" strike="noStrike" cap="none">
                <a:solidFill>
                  <a:schemeClr val="lt1"/>
                </a:solidFill>
                <a:latin typeface="Century Gothic"/>
                <a:ea typeface="Century Gothic"/>
                <a:cs typeface="Century Gothic"/>
                <a:sym typeface="Century Gothic"/>
              </a:defRPr>
            </a:lvl7pPr>
            <a:lvl8pPr marL="0" lvl="7" indent="0" algn="ctr" rtl="0">
              <a:spcBef>
                <a:spcPts val="0"/>
              </a:spcBef>
              <a:buNone/>
              <a:defRPr sz="800" b="0" i="0" u="none" strike="noStrike" cap="none">
                <a:solidFill>
                  <a:schemeClr val="lt1"/>
                </a:solidFill>
                <a:latin typeface="Century Gothic"/>
                <a:ea typeface="Century Gothic"/>
                <a:cs typeface="Century Gothic"/>
                <a:sym typeface="Century Gothic"/>
              </a:defRPr>
            </a:lvl8pPr>
            <a:lvl9pPr marL="0" lvl="8" indent="0" algn="ctr" rtl="0">
              <a:spcBef>
                <a:spcPts val="0"/>
              </a:spcBef>
              <a:buNone/>
              <a:defRPr sz="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2 1">
  <p:cSld name="Blank 2_1">
    <p:spTree>
      <p:nvGrpSpPr>
        <p:cNvPr id="1" name="Shape 59"/>
        <p:cNvGrpSpPr/>
        <p:nvPr/>
      </p:nvGrpSpPr>
      <p:grpSpPr>
        <a:xfrm>
          <a:off x="0" y="0"/>
          <a:ext cx="0" cy="0"/>
          <a:chOff x="0" y="0"/>
          <a:chExt cx="0" cy="0"/>
        </a:xfrm>
      </p:grpSpPr>
      <p:sp>
        <p:nvSpPr>
          <p:cNvPr id="60" name="Google Shape;60;p19"/>
          <p:cNvSpPr/>
          <p:nvPr/>
        </p:nvSpPr>
        <p:spPr>
          <a:xfrm>
            <a:off x="8869680" y="4869180"/>
            <a:ext cx="274200" cy="274200"/>
          </a:xfrm>
          <a:prstGeom prst="rect">
            <a:avLst/>
          </a:prstGeom>
          <a:solidFill>
            <a:srgbClr val="999EB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61" name="Google Shape;61;p19"/>
          <p:cNvSpPr txBox="1">
            <a:spLocks noGrp="1"/>
          </p:cNvSpPr>
          <p:nvPr>
            <p:ph type="sldNum" idx="12"/>
          </p:nvPr>
        </p:nvSpPr>
        <p:spPr>
          <a:xfrm>
            <a:off x="8869680" y="4869180"/>
            <a:ext cx="274200" cy="2742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sz="800">
                <a:solidFill>
                  <a:schemeClr val="lt1"/>
                </a:solidFill>
                <a:latin typeface="Century Gothic"/>
                <a:ea typeface="Century Gothic"/>
                <a:cs typeface="Century Gothic"/>
                <a:sym typeface="Century Gothic"/>
              </a:defRPr>
            </a:lvl1pPr>
            <a:lvl2pPr marL="0" lvl="1" indent="0" algn="ctr" rtl="0">
              <a:spcBef>
                <a:spcPts val="0"/>
              </a:spcBef>
              <a:buNone/>
              <a:defRPr sz="800">
                <a:solidFill>
                  <a:schemeClr val="lt1"/>
                </a:solidFill>
                <a:latin typeface="Century Gothic"/>
                <a:ea typeface="Century Gothic"/>
                <a:cs typeface="Century Gothic"/>
                <a:sym typeface="Century Gothic"/>
              </a:defRPr>
            </a:lvl2pPr>
            <a:lvl3pPr marL="0" lvl="2" indent="0" algn="ctr" rtl="0">
              <a:spcBef>
                <a:spcPts val="0"/>
              </a:spcBef>
              <a:buNone/>
              <a:defRPr sz="800">
                <a:solidFill>
                  <a:schemeClr val="lt1"/>
                </a:solidFill>
                <a:latin typeface="Century Gothic"/>
                <a:ea typeface="Century Gothic"/>
                <a:cs typeface="Century Gothic"/>
                <a:sym typeface="Century Gothic"/>
              </a:defRPr>
            </a:lvl3pPr>
            <a:lvl4pPr marL="0" lvl="3" indent="0" algn="ctr" rtl="0">
              <a:spcBef>
                <a:spcPts val="0"/>
              </a:spcBef>
              <a:buNone/>
              <a:defRPr sz="800">
                <a:solidFill>
                  <a:schemeClr val="lt1"/>
                </a:solidFill>
                <a:latin typeface="Century Gothic"/>
                <a:ea typeface="Century Gothic"/>
                <a:cs typeface="Century Gothic"/>
                <a:sym typeface="Century Gothic"/>
              </a:defRPr>
            </a:lvl4pPr>
            <a:lvl5pPr marL="0" lvl="4" indent="0" algn="ctr" rtl="0">
              <a:spcBef>
                <a:spcPts val="0"/>
              </a:spcBef>
              <a:buNone/>
              <a:defRPr sz="800">
                <a:solidFill>
                  <a:schemeClr val="lt1"/>
                </a:solidFill>
                <a:latin typeface="Century Gothic"/>
                <a:ea typeface="Century Gothic"/>
                <a:cs typeface="Century Gothic"/>
                <a:sym typeface="Century Gothic"/>
              </a:defRPr>
            </a:lvl5pPr>
            <a:lvl6pPr marL="0" lvl="5" indent="0" algn="ctr" rtl="0">
              <a:spcBef>
                <a:spcPts val="0"/>
              </a:spcBef>
              <a:buNone/>
              <a:defRPr sz="800">
                <a:solidFill>
                  <a:schemeClr val="lt1"/>
                </a:solidFill>
                <a:latin typeface="Century Gothic"/>
                <a:ea typeface="Century Gothic"/>
                <a:cs typeface="Century Gothic"/>
                <a:sym typeface="Century Gothic"/>
              </a:defRPr>
            </a:lvl6pPr>
            <a:lvl7pPr marL="0" lvl="6" indent="0" algn="ctr" rtl="0">
              <a:spcBef>
                <a:spcPts val="0"/>
              </a:spcBef>
              <a:buNone/>
              <a:defRPr sz="800">
                <a:solidFill>
                  <a:schemeClr val="lt1"/>
                </a:solidFill>
                <a:latin typeface="Century Gothic"/>
                <a:ea typeface="Century Gothic"/>
                <a:cs typeface="Century Gothic"/>
                <a:sym typeface="Century Gothic"/>
              </a:defRPr>
            </a:lvl7pPr>
            <a:lvl8pPr marL="0" lvl="7" indent="0" algn="ctr" rtl="0">
              <a:spcBef>
                <a:spcPts val="0"/>
              </a:spcBef>
              <a:buNone/>
              <a:defRPr sz="800">
                <a:solidFill>
                  <a:schemeClr val="lt1"/>
                </a:solidFill>
                <a:latin typeface="Century Gothic"/>
                <a:ea typeface="Century Gothic"/>
                <a:cs typeface="Century Gothic"/>
                <a:sym typeface="Century Gothic"/>
              </a:defRPr>
            </a:lvl8pPr>
            <a:lvl9pPr marL="0" lvl="8" indent="0" algn="ctr" rtl="0">
              <a:spcBef>
                <a:spcPts val="0"/>
              </a:spcBef>
              <a:buNone/>
              <a:defRPr sz="80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48975" y="410350"/>
            <a:ext cx="8237700" cy="3252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7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00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00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00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00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00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00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00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00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2.jpe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3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84.jpe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87.jpeg"/><Relationship Id="rId4" Type="http://schemas.openxmlformats.org/officeDocument/2006/relationships/image" Target="../media/image86.jpeg"/></Relationships>
</file>

<file path=ppt/slides/_rels/slide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jpe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2"/>
          <p:cNvSpPr txBox="1">
            <a:spLocks noGrp="1"/>
          </p:cNvSpPr>
          <p:nvPr>
            <p:ph type="subTitle" idx="1"/>
          </p:nvPr>
        </p:nvSpPr>
        <p:spPr>
          <a:xfrm flipH="1">
            <a:off x="409585" y="2439974"/>
            <a:ext cx="3885600" cy="3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Nhóm 1 – Lớp 46K29.2</a:t>
            </a:r>
            <a:endParaRPr/>
          </a:p>
        </p:txBody>
      </p:sp>
      <p:sp>
        <p:nvSpPr>
          <p:cNvPr id="71" name="Google Shape;71;p22"/>
          <p:cNvSpPr txBox="1">
            <a:spLocks noGrp="1"/>
          </p:cNvSpPr>
          <p:nvPr>
            <p:ph type="ctrTitle"/>
          </p:nvPr>
        </p:nvSpPr>
        <p:spPr>
          <a:xfrm flipH="1">
            <a:off x="412025" y="348471"/>
            <a:ext cx="4800312" cy="276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t>Customer Acquisition </a:t>
            </a:r>
            <a:br>
              <a:rPr lang="en" sz="4400"/>
            </a:br>
            <a:r>
              <a:rPr lang="en" sz="4400"/>
              <a:t>Thu hút khách hàng</a:t>
            </a:r>
            <a:endParaRPr sz="4400"/>
          </a:p>
        </p:txBody>
      </p:sp>
      <p:grpSp>
        <p:nvGrpSpPr>
          <p:cNvPr id="72" name="Google Shape;72;p22"/>
          <p:cNvGrpSpPr/>
          <p:nvPr/>
        </p:nvGrpSpPr>
        <p:grpSpPr>
          <a:xfrm>
            <a:off x="5212337" y="889138"/>
            <a:ext cx="3580973" cy="3365224"/>
            <a:chOff x="5153450" y="889138"/>
            <a:chExt cx="3580973" cy="3365224"/>
          </a:xfrm>
        </p:grpSpPr>
        <p:sp>
          <p:nvSpPr>
            <p:cNvPr id="73" name="Google Shape;73;p22"/>
            <p:cNvSpPr/>
            <p:nvPr/>
          </p:nvSpPr>
          <p:spPr>
            <a:xfrm>
              <a:off x="5153450" y="889138"/>
              <a:ext cx="3580973" cy="3233105"/>
            </a:xfrm>
            <a:custGeom>
              <a:avLst/>
              <a:gdLst/>
              <a:ahLst/>
              <a:cxnLst/>
              <a:rect l="l" t="t" r="r" b="b"/>
              <a:pathLst>
                <a:path w="102776" h="92792" extrusionOk="0">
                  <a:moveTo>
                    <a:pt x="77837" y="1"/>
                  </a:moveTo>
                  <a:cubicBezTo>
                    <a:pt x="73711" y="1"/>
                    <a:pt x="69572" y="1170"/>
                    <a:pt x="66038" y="3555"/>
                  </a:cubicBezTo>
                  <a:cubicBezTo>
                    <a:pt x="60577" y="7238"/>
                    <a:pt x="56503" y="12486"/>
                    <a:pt x="51806" y="17022"/>
                  </a:cubicBezTo>
                  <a:cubicBezTo>
                    <a:pt x="45384" y="23196"/>
                    <a:pt x="36898" y="25935"/>
                    <a:pt x="28287" y="27394"/>
                  </a:cubicBezTo>
                  <a:cubicBezTo>
                    <a:pt x="20086" y="28782"/>
                    <a:pt x="11938" y="29956"/>
                    <a:pt x="7312" y="37855"/>
                  </a:cubicBezTo>
                  <a:cubicBezTo>
                    <a:pt x="0" y="50308"/>
                    <a:pt x="5337" y="66302"/>
                    <a:pt x="13859" y="76691"/>
                  </a:cubicBezTo>
                  <a:cubicBezTo>
                    <a:pt x="21135" y="85569"/>
                    <a:pt x="31578" y="90319"/>
                    <a:pt x="42662" y="92792"/>
                  </a:cubicBezTo>
                  <a:lnTo>
                    <a:pt x="83064" y="92792"/>
                  </a:lnTo>
                  <a:cubicBezTo>
                    <a:pt x="90856" y="92792"/>
                    <a:pt x="97154" y="87348"/>
                    <a:pt x="100321" y="80552"/>
                  </a:cubicBezTo>
                  <a:cubicBezTo>
                    <a:pt x="101904" y="77136"/>
                    <a:pt x="102776" y="73329"/>
                    <a:pt x="102740" y="69557"/>
                  </a:cubicBezTo>
                  <a:cubicBezTo>
                    <a:pt x="102705" y="64985"/>
                    <a:pt x="99307" y="60431"/>
                    <a:pt x="97350" y="56375"/>
                  </a:cubicBezTo>
                  <a:cubicBezTo>
                    <a:pt x="95126" y="51803"/>
                    <a:pt x="93027" y="46554"/>
                    <a:pt x="93276" y="41235"/>
                  </a:cubicBezTo>
                  <a:cubicBezTo>
                    <a:pt x="93542" y="35115"/>
                    <a:pt x="97456" y="30009"/>
                    <a:pt x="98470" y="24085"/>
                  </a:cubicBezTo>
                  <a:cubicBezTo>
                    <a:pt x="99520" y="18036"/>
                    <a:pt x="97581" y="11507"/>
                    <a:pt x="93542" y="6917"/>
                  </a:cubicBezTo>
                  <a:cubicBezTo>
                    <a:pt x="89506" y="2349"/>
                    <a:pt x="83684" y="1"/>
                    <a:pt x="77837" y="1"/>
                  </a:cubicBezTo>
                  <a:close/>
                </a:path>
              </a:pathLst>
            </a:custGeom>
            <a:solidFill>
              <a:srgbClr val="F7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2"/>
            <p:cNvSpPr/>
            <p:nvPr/>
          </p:nvSpPr>
          <p:spPr>
            <a:xfrm>
              <a:off x="5289199" y="4114850"/>
              <a:ext cx="2869384" cy="35"/>
            </a:xfrm>
            <a:custGeom>
              <a:avLst/>
              <a:gdLst/>
              <a:ahLst/>
              <a:cxnLst/>
              <a:rect l="l" t="t" r="r" b="b"/>
              <a:pathLst>
                <a:path w="82353" h="1" fill="none" extrusionOk="0">
                  <a:moveTo>
                    <a:pt x="0" y="0"/>
                  </a:moveTo>
                  <a:lnTo>
                    <a:pt x="82352" y="0"/>
                  </a:lnTo>
                </a:path>
              </a:pathLst>
            </a:custGeom>
            <a:noFill/>
            <a:ln w="5325" cap="flat"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2"/>
            <p:cNvSpPr/>
            <p:nvPr/>
          </p:nvSpPr>
          <p:spPr>
            <a:xfrm>
              <a:off x="6427909" y="2063039"/>
              <a:ext cx="393651" cy="794095"/>
            </a:xfrm>
            <a:custGeom>
              <a:avLst/>
              <a:gdLst/>
              <a:ahLst/>
              <a:cxnLst/>
              <a:rect l="l" t="t" r="r" b="b"/>
              <a:pathLst>
                <a:path w="11298" h="22791" extrusionOk="0">
                  <a:moveTo>
                    <a:pt x="1015" y="1"/>
                  </a:moveTo>
                  <a:lnTo>
                    <a:pt x="1015" y="1"/>
                  </a:lnTo>
                  <a:cubicBezTo>
                    <a:pt x="0" y="4822"/>
                    <a:pt x="890" y="9804"/>
                    <a:pt x="1797" y="14625"/>
                  </a:cubicBezTo>
                  <a:cubicBezTo>
                    <a:pt x="2011" y="15817"/>
                    <a:pt x="2242" y="16991"/>
                    <a:pt x="2456" y="18183"/>
                  </a:cubicBezTo>
                  <a:cubicBezTo>
                    <a:pt x="2616" y="19037"/>
                    <a:pt x="2794" y="19944"/>
                    <a:pt x="3363" y="20620"/>
                  </a:cubicBezTo>
                  <a:cubicBezTo>
                    <a:pt x="4537" y="22043"/>
                    <a:pt x="6903" y="22559"/>
                    <a:pt x="8629" y="22737"/>
                  </a:cubicBezTo>
                  <a:cubicBezTo>
                    <a:pt x="8920" y="22765"/>
                    <a:pt x="9186" y="22791"/>
                    <a:pt x="9426" y="22791"/>
                  </a:cubicBezTo>
                  <a:cubicBezTo>
                    <a:pt x="10095" y="22791"/>
                    <a:pt x="10559" y="22591"/>
                    <a:pt x="10781" y="21687"/>
                  </a:cubicBezTo>
                  <a:cubicBezTo>
                    <a:pt x="11013" y="20727"/>
                    <a:pt x="11297" y="19446"/>
                    <a:pt x="11262" y="18450"/>
                  </a:cubicBezTo>
                  <a:cubicBezTo>
                    <a:pt x="11244" y="17827"/>
                    <a:pt x="11102" y="17222"/>
                    <a:pt x="10959" y="16617"/>
                  </a:cubicBezTo>
                  <a:cubicBezTo>
                    <a:pt x="10355" y="14038"/>
                    <a:pt x="9750" y="11458"/>
                    <a:pt x="9145" y="8878"/>
                  </a:cubicBezTo>
                  <a:cubicBezTo>
                    <a:pt x="8664" y="6868"/>
                    <a:pt x="8095" y="4733"/>
                    <a:pt x="6725" y="3168"/>
                  </a:cubicBezTo>
                  <a:cubicBezTo>
                    <a:pt x="5302" y="1531"/>
                    <a:pt x="3452" y="375"/>
                    <a:pt x="10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2"/>
            <p:cNvSpPr/>
            <p:nvPr/>
          </p:nvSpPr>
          <p:spPr>
            <a:xfrm>
              <a:off x="6536376" y="2681367"/>
              <a:ext cx="601103" cy="255117"/>
            </a:xfrm>
            <a:custGeom>
              <a:avLst/>
              <a:gdLst/>
              <a:ahLst/>
              <a:cxnLst/>
              <a:rect l="l" t="t" r="r" b="b"/>
              <a:pathLst>
                <a:path w="17252" h="7322" extrusionOk="0">
                  <a:moveTo>
                    <a:pt x="3218" y="0"/>
                  </a:moveTo>
                  <a:cubicBezTo>
                    <a:pt x="2517" y="0"/>
                    <a:pt x="1808" y="116"/>
                    <a:pt x="1104" y="348"/>
                  </a:cubicBezTo>
                  <a:cubicBezTo>
                    <a:pt x="961" y="401"/>
                    <a:pt x="801" y="455"/>
                    <a:pt x="677" y="579"/>
                  </a:cubicBezTo>
                  <a:cubicBezTo>
                    <a:pt x="1" y="1255"/>
                    <a:pt x="570" y="3959"/>
                    <a:pt x="1068" y="4582"/>
                  </a:cubicBezTo>
                  <a:cubicBezTo>
                    <a:pt x="2118" y="5863"/>
                    <a:pt x="4591" y="5827"/>
                    <a:pt x="5996" y="5898"/>
                  </a:cubicBezTo>
                  <a:cubicBezTo>
                    <a:pt x="8576" y="6041"/>
                    <a:pt x="10995" y="6254"/>
                    <a:pt x="13522" y="6717"/>
                  </a:cubicBezTo>
                  <a:lnTo>
                    <a:pt x="15443" y="7073"/>
                  </a:lnTo>
                  <a:cubicBezTo>
                    <a:pt x="15819" y="7146"/>
                    <a:pt x="16282" y="7321"/>
                    <a:pt x="16622" y="7321"/>
                  </a:cubicBezTo>
                  <a:cubicBezTo>
                    <a:pt x="17022" y="7321"/>
                    <a:pt x="17252" y="7080"/>
                    <a:pt x="16973" y="6147"/>
                  </a:cubicBezTo>
                  <a:cubicBezTo>
                    <a:pt x="16653" y="5133"/>
                    <a:pt x="15905" y="4351"/>
                    <a:pt x="15052" y="4244"/>
                  </a:cubicBezTo>
                  <a:cubicBezTo>
                    <a:pt x="14941" y="4229"/>
                    <a:pt x="14830" y="4223"/>
                    <a:pt x="14719" y="4223"/>
                  </a:cubicBezTo>
                  <a:cubicBezTo>
                    <a:pt x="14296" y="4223"/>
                    <a:pt x="13871" y="4308"/>
                    <a:pt x="13455" y="4308"/>
                  </a:cubicBezTo>
                  <a:cubicBezTo>
                    <a:pt x="13328" y="4308"/>
                    <a:pt x="13202" y="4300"/>
                    <a:pt x="13077" y="4280"/>
                  </a:cubicBezTo>
                  <a:cubicBezTo>
                    <a:pt x="12703" y="4208"/>
                    <a:pt x="12347" y="4030"/>
                    <a:pt x="12009" y="3835"/>
                  </a:cubicBezTo>
                  <a:cubicBezTo>
                    <a:pt x="10800" y="3177"/>
                    <a:pt x="9572" y="2678"/>
                    <a:pt x="8398" y="1985"/>
                  </a:cubicBezTo>
                  <a:cubicBezTo>
                    <a:pt x="7668" y="1540"/>
                    <a:pt x="6921" y="1059"/>
                    <a:pt x="6156" y="704"/>
                  </a:cubicBezTo>
                  <a:cubicBezTo>
                    <a:pt x="5818" y="544"/>
                    <a:pt x="5480" y="401"/>
                    <a:pt x="5124" y="294"/>
                  </a:cubicBezTo>
                  <a:cubicBezTo>
                    <a:pt x="4502" y="98"/>
                    <a:pt x="3864" y="0"/>
                    <a:pt x="3218" y="0"/>
                  </a:cubicBezTo>
                  <a:close/>
                </a:path>
              </a:pathLst>
            </a:custGeom>
            <a:solidFill>
              <a:srgbClr val="AAC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2"/>
            <p:cNvSpPr/>
            <p:nvPr/>
          </p:nvSpPr>
          <p:spPr>
            <a:xfrm>
              <a:off x="5811742" y="3297847"/>
              <a:ext cx="958343" cy="101705"/>
            </a:xfrm>
            <a:custGeom>
              <a:avLst/>
              <a:gdLst/>
              <a:ahLst/>
              <a:cxnLst/>
              <a:rect l="l" t="t" r="r" b="b"/>
              <a:pathLst>
                <a:path w="27505" h="2919" extrusionOk="0">
                  <a:moveTo>
                    <a:pt x="1460" y="0"/>
                  </a:moveTo>
                  <a:cubicBezTo>
                    <a:pt x="659" y="0"/>
                    <a:pt x="1" y="641"/>
                    <a:pt x="1" y="1459"/>
                  </a:cubicBezTo>
                  <a:cubicBezTo>
                    <a:pt x="1" y="2260"/>
                    <a:pt x="659" y="2918"/>
                    <a:pt x="1460" y="2918"/>
                  </a:cubicBezTo>
                  <a:lnTo>
                    <a:pt x="26046" y="2918"/>
                  </a:lnTo>
                  <a:cubicBezTo>
                    <a:pt x="26847" y="2918"/>
                    <a:pt x="27505" y="2260"/>
                    <a:pt x="27505" y="1459"/>
                  </a:cubicBezTo>
                  <a:cubicBezTo>
                    <a:pt x="27505" y="641"/>
                    <a:pt x="26847" y="0"/>
                    <a:pt x="26046" y="0"/>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2"/>
            <p:cNvSpPr/>
            <p:nvPr/>
          </p:nvSpPr>
          <p:spPr>
            <a:xfrm>
              <a:off x="5772091" y="2345095"/>
              <a:ext cx="834373" cy="464311"/>
            </a:xfrm>
            <a:custGeom>
              <a:avLst/>
              <a:gdLst/>
              <a:ahLst/>
              <a:cxnLst/>
              <a:rect l="l" t="t" r="r" b="b"/>
              <a:pathLst>
                <a:path w="23947" h="13326" extrusionOk="0">
                  <a:moveTo>
                    <a:pt x="1299" y="1"/>
                  </a:moveTo>
                  <a:cubicBezTo>
                    <a:pt x="587" y="1"/>
                    <a:pt x="0" y="570"/>
                    <a:pt x="0" y="1299"/>
                  </a:cubicBezTo>
                  <a:lnTo>
                    <a:pt x="0" y="12027"/>
                  </a:lnTo>
                  <a:cubicBezTo>
                    <a:pt x="0" y="12739"/>
                    <a:pt x="587" y="13326"/>
                    <a:pt x="1299" y="13326"/>
                  </a:cubicBezTo>
                  <a:lnTo>
                    <a:pt x="22630" y="13326"/>
                  </a:lnTo>
                  <a:cubicBezTo>
                    <a:pt x="23359" y="13326"/>
                    <a:pt x="23946" y="12756"/>
                    <a:pt x="23946" y="12027"/>
                  </a:cubicBezTo>
                  <a:lnTo>
                    <a:pt x="23946" y="1299"/>
                  </a:lnTo>
                  <a:cubicBezTo>
                    <a:pt x="23946" y="570"/>
                    <a:pt x="23359" y="1"/>
                    <a:pt x="22630" y="1"/>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2"/>
            <p:cNvSpPr/>
            <p:nvPr/>
          </p:nvSpPr>
          <p:spPr>
            <a:xfrm>
              <a:off x="5878711" y="2733771"/>
              <a:ext cx="52090" cy="618663"/>
            </a:xfrm>
            <a:custGeom>
              <a:avLst/>
              <a:gdLst/>
              <a:ahLst/>
              <a:cxnLst/>
              <a:rect l="l" t="t" r="r" b="b"/>
              <a:pathLst>
                <a:path w="1495" h="17756" extrusionOk="0">
                  <a:moveTo>
                    <a:pt x="0" y="0"/>
                  </a:moveTo>
                  <a:lnTo>
                    <a:pt x="0" y="17755"/>
                  </a:lnTo>
                  <a:lnTo>
                    <a:pt x="1495" y="17755"/>
                  </a:lnTo>
                  <a:lnTo>
                    <a:pt x="1495" y="0"/>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2"/>
            <p:cNvSpPr/>
            <p:nvPr/>
          </p:nvSpPr>
          <p:spPr>
            <a:xfrm>
              <a:off x="6437840" y="2733771"/>
              <a:ext cx="52090" cy="618663"/>
            </a:xfrm>
            <a:custGeom>
              <a:avLst/>
              <a:gdLst/>
              <a:ahLst/>
              <a:cxnLst/>
              <a:rect l="l" t="t" r="r" b="b"/>
              <a:pathLst>
                <a:path w="1495" h="17756" extrusionOk="0">
                  <a:moveTo>
                    <a:pt x="0" y="0"/>
                  </a:moveTo>
                  <a:lnTo>
                    <a:pt x="0" y="17755"/>
                  </a:lnTo>
                  <a:lnTo>
                    <a:pt x="1495" y="17755"/>
                  </a:lnTo>
                  <a:lnTo>
                    <a:pt x="1495" y="0"/>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p:nvPr/>
          </p:nvSpPr>
          <p:spPr>
            <a:xfrm>
              <a:off x="6238223" y="3374084"/>
              <a:ext cx="51497" cy="750682"/>
            </a:xfrm>
            <a:custGeom>
              <a:avLst/>
              <a:gdLst/>
              <a:ahLst/>
              <a:cxnLst/>
              <a:rect l="l" t="t" r="r" b="b"/>
              <a:pathLst>
                <a:path w="1478" h="21545" extrusionOk="0">
                  <a:moveTo>
                    <a:pt x="1" y="1"/>
                  </a:moveTo>
                  <a:lnTo>
                    <a:pt x="1" y="21545"/>
                  </a:lnTo>
                  <a:lnTo>
                    <a:pt x="1477" y="21545"/>
                  </a:lnTo>
                  <a:lnTo>
                    <a:pt x="1477" y="1"/>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2"/>
            <p:cNvSpPr/>
            <p:nvPr/>
          </p:nvSpPr>
          <p:spPr>
            <a:xfrm>
              <a:off x="5848955" y="3374084"/>
              <a:ext cx="51462" cy="750682"/>
            </a:xfrm>
            <a:custGeom>
              <a:avLst/>
              <a:gdLst/>
              <a:ahLst/>
              <a:cxnLst/>
              <a:rect l="l" t="t" r="r" b="b"/>
              <a:pathLst>
                <a:path w="1477" h="21545" extrusionOk="0">
                  <a:moveTo>
                    <a:pt x="0" y="1"/>
                  </a:moveTo>
                  <a:lnTo>
                    <a:pt x="0" y="21545"/>
                  </a:lnTo>
                  <a:lnTo>
                    <a:pt x="1477" y="21545"/>
                  </a:lnTo>
                  <a:lnTo>
                    <a:pt x="1477" y="1"/>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p:nvPr/>
          </p:nvSpPr>
          <p:spPr>
            <a:xfrm>
              <a:off x="6678955" y="3374084"/>
              <a:ext cx="52090" cy="750682"/>
            </a:xfrm>
            <a:custGeom>
              <a:avLst/>
              <a:gdLst/>
              <a:ahLst/>
              <a:cxnLst/>
              <a:rect l="l" t="t" r="r" b="b"/>
              <a:pathLst>
                <a:path w="1495" h="21545" extrusionOk="0">
                  <a:moveTo>
                    <a:pt x="1" y="1"/>
                  </a:moveTo>
                  <a:lnTo>
                    <a:pt x="1" y="21545"/>
                  </a:lnTo>
                  <a:lnTo>
                    <a:pt x="1495" y="21545"/>
                  </a:lnTo>
                  <a:lnTo>
                    <a:pt x="1495" y="1"/>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2"/>
            <p:cNvSpPr/>
            <p:nvPr/>
          </p:nvSpPr>
          <p:spPr>
            <a:xfrm>
              <a:off x="6413031" y="3374084"/>
              <a:ext cx="52090" cy="750682"/>
            </a:xfrm>
            <a:custGeom>
              <a:avLst/>
              <a:gdLst/>
              <a:ahLst/>
              <a:cxnLst/>
              <a:rect l="l" t="t" r="r" b="b"/>
              <a:pathLst>
                <a:path w="1495" h="21545" extrusionOk="0">
                  <a:moveTo>
                    <a:pt x="0" y="1"/>
                  </a:moveTo>
                  <a:lnTo>
                    <a:pt x="0" y="21545"/>
                  </a:lnTo>
                  <a:lnTo>
                    <a:pt x="1495" y="21545"/>
                  </a:lnTo>
                  <a:lnTo>
                    <a:pt x="1495" y="1"/>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2"/>
            <p:cNvSpPr/>
            <p:nvPr/>
          </p:nvSpPr>
          <p:spPr>
            <a:xfrm>
              <a:off x="7013066" y="3637534"/>
              <a:ext cx="236197" cy="530895"/>
            </a:xfrm>
            <a:custGeom>
              <a:avLst/>
              <a:gdLst/>
              <a:ahLst/>
              <a:cxnLst/>
              <a:rect l="l" t="t" r="r" b="b"/>
              <a:pathLst>
                <a:path w="6779" h="15237" extrusionOk="0">
                  <a:moveTo>
                    <a:pt x="6779" y="1"/>
                  </a:moveTo>
                  <a:lnTo>
                    <a:pt x="6779" y="1"/>
                  </a:lnTo>
                  <a:cubicBezTo>
                    <a:pt x="5943" y="179"/>
                    <a:pt x="5356" y="214"/>
                    <a:pt x="4359" y="356"/>
                  </a:cubicBezTo>
                  <a:cubicBezTo>
                    <a:pt x="2918" y="570"/>
                    <a:pt x="1459" y="730"/>
                    <a:pt x="1" y="855"/>
                  </a:cubicBezTo>
                  <a:cubicBezTo>
                    <a:pt x="392" y="3470"/>
                    <a:pt x="730" y="5782"/>
                    <a:pt x="819" y="6245"/>
                  </a:cubicBezTo>
                  <a:cubicBezTo>
                    <a:pt x="1193" y="8255"/>
                    <a:pt x="997" y="13272"/>
                    <a:pt x="1886" y="15194"/>
                  </a:cubicBezTo>
                  <a:cubicBezTo>
                    <a:pt x="2155" y="15224"/>
                    <a:pt x="2414" y="15237"/>
                    <a:pt x="2669" y="15237"/>
                  </a:cubicBezTo>
                  <a:cubicBezTo>
                    <a:pt x="3443" y="15237"/>
                    <a:pt x="4170" y="15123"/>
                    <a:pt x="4946" y="15069"/>
                  </a:cubicBezTo>
                  <a:cubicBezTo>
                    <a:pt x="5480" y="10034"/>
                    <a:pt x="5925" y="4982"/>
                    <a:pt x="6779" y="1"/>
                  </a:cubicBezTo>
                  <a:close/>
                </a:path>
              </a:pathLst>
            </a:custGeom>
            <a:solidFill>
              <a:srgbClr val="FCA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2"/>
            <p:cNvSpPr/>
            <p:nvPr/>
          </p:nvSpPr>
          <p:spPr>
            <a:xfrm>
              <a:off x="6176864" y="2876279"/>
              <a:ext cx="1110814" cy="1025101"/>
            </a:xfrm>
            <a:custGeom>
              <a:avLst/>
              <a:gdLst/>
              <a:ahLst/>
              <a:cxnLst/>
              <a:rect l="l" t="t" r="r" b="b"/>
              <a:pathLst>
                <a:path w="31881" h="29421" extrusionOk="0">
                  <a:moveTo>
                    <a:pt x="5878" y="1"/>
                  </a:moveTo>
                  <a:cubicBezTo>
                    <a:pt x="4032" y="1"/>
                    <a:pt x="2034" y="513"/>
                    <a:pt x="1263" y="2155"/>
                  </a:cubicBezTo>
                  <a:cubicBezTo>
                    <a:pt x="0" y="4805"/>
                    <a:pt x="2509" y="8346"/>
                    <a:pt x="4519" y="9893"/>
                  </a:cubicBezTo>
                  <a:cubicBezTo>
                    <a:pt x="6618" y="11477"/>
                    <a:pt x="9198" y="12277"/>
                    <a:pt x="11760" y="12847"/>
                  </a:cubicBezTo>
                  <a:cubicBezTo>
                    <a:pt x="15087" y="13564"/>
                    <a:pt x="18488" y="13923"/>
                    <a:pt x="21896" y="13923"/>
                  </a:cubicBezTo>
                  <a:cubicBezTo>
                    <a:pt x="22206" y="13923"/>
                    <a:pt x="22516" y="13920"/>
                    <a:pt x="22825" y="13914"/>
                  </a:cubicBezTo>
                  <a:lnTo>
                    <a:pt x="22825" y="13914"/>
                  </a:lnTo>
                  <a:cubicBezTo>
                    <a:pt x="22701" y="13919"/>
                    <a:pt x="23181" y="25336"/>
                    <a:pt x="23181" y="26261"/>
                  </a:cubicBezTo>
                  <a:cubicBezTo>
                    <a:pt x="23181" y="26670"/>
                    <a:pt x="23199" y="27097"/>
                    <a:pt x="23270" y="27488"/>
                  </a:cubicBezTo>
                  <a:cubicBezTo>
                    <a:pt x="24427" y="28716"/>
                    <a:pt x="26152" y="29338"/>
                    <a:pt x="27825" y="29410"/>
                  </a:cubicBezTo>
                  <a:cubicBezTo>
                    <a:pt x="27957" y="29417"/>
                    <a:pt x="28090" y="29421"/>
                    <a:pt x="28221" y="29421"/>
                  </a:cubicBezTo>
                  <a:cubicBezTo>
                    <a:pt x="29045" y="29421"/>
                    <a:pt x="29851" y="29279"/>
                    <a:pt x="30618" y="29018"/>
                  </a:cubicBezTo>
                  <a:cubicBezTo>
                    <a:pt x="30724" y="27061"/>
                    <a:pt x="30831" y="25104"/>
                    <a:pt x="30956" y="23130"/>
                  </a:cubicBezTo>
                  <a:cubicBezTo>
                    <a:pt x="31134" y="20585"/>
                    <a:pt x="31258" y="18041"/>
                    <a:pt x="31578" y="15497"/>
                  </a:cubicBezTo>
                  <a:cubicBezTo>
                    <a:pt x="31721" y="14359"/>
                    <a:pt x="31881" y="11014"/>
                    <a:pt x="31614" y="8630"/>
                  </a:cubicBezTo>
                  <a:cubicBezTo>
                    <a:pt x="30956" y="6140"/>
                    <a:pt x="29301" y="5446"/>
                    <a:pt x="29301" y="5446"/>
                  </a:cubicBezTo>
                  <a:cubicBezTo>
                    <a:pt x="29301" y="5446"/>
                    <a:pt x="24676" y="3613"/>
                    <a:pt x="21135" y="2848"/>
                  </a:cubicBezTo>
                  <a:cubicBezTo>
                    <a:pt x="16777" y="1888"/>
                    <a:pt x="12347" y="1176"/>
                    <a:pt x="7970" y="215"/>
                  </a:cubicBezTo>
                  <a:cubicBezTo>
                    <a:pt x="7361" y="86"/>
                    <a:pt x="6632" y="1"/>
                    <a:pt x="5878" y="1"/>
                  </a:cubicBezTo>
                  <a:close/>
                </a:path>
              </a:pathLst>
            </a:custGeom>
            <a:solidFill>
              <a:srgbClr val="BD4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2"/>
            <p:cNvSpPr/>
            <p:nvPr/>
          </p:nvSpPr>
          <p:spPr>
            <a:xfrm>
              <a:off x="6176864" y="2876279"/>
              <a:ext cx="795942" cy="485426"/>
            </a:xfrm>
            <a:custGeom>
              <a:avLst/>
              <a:gdLst/>
              <a:ahLst/>
              <a:cxnLst/>
              <a:rect l="l" t="t" r="r" b="b"/>
              <a:pathLst>
                <a:path w="22844" h="13932" extrusionOk="0">
                  <a:moveTo>
                    <a:pt x="5878" y="1"/>
                  </a:moveTo>
                  <a:cubicBezTo>
                    <a:pt x="4032" y="1"/>
                    <a:pt x="2034" y="513"/>
                    <a:pt x="1263" y="2155"/>
                  </a:cubicBezTo>
                  <a:cubicBezTo>
                    <a:pt x="0" y="4805"/>
                    <a:pt x="2509" y="8346"/>
                    <a:pt x="4519" y="9893"/>
                  </a:cubicBezTo>
                  <a:cubicBezTo>
                    <a:pt x="6618" y="11477"/>
                    <a:pt x="9198" y="12277"/>
                    <a:pt x="11760" y="12847"/>
                  </a:cubicBezTo>
                  <a:cubicBezTo>
                    <a:pt x="15087" y="13564"/>
                    <a:pt x="18488" y="13923"/>
                    <a:pt x="21896" y="13923"/>
                  </a:cubicBezTo>
                  <a:cubicBezTo>
                    <a:pt x="22206" y="13923"/>
                    <a:pt x="22516" y="13920"/>
                    <a:pt x="22825" y="13914"/>
                  </a:cubicBezTo>
                  <a:cubicBezTo>
                    <a:pt x="22825" y="13914"/>
                    <a:pt x="22825" y="13914"/>
                    <a:pt x="22825" y="13932"/>
                  </a:cubicBezTo>
                  <a:cubicBezTo>
                    <a:pt x="22825" y="13932"/>
                    <a:pt x="22825" y="13914"/>
                    <a:pt x="22843" y="13914"/>
                  </a:cubicBezTo>
                  <a:cubicBezTo>
                    <a:pt x="22025" y="13114"/>
                    <a:pt x="21260" y="12260"/>
                    <a:pt x="20459" y="11459"/>
                  </a:cubicBezTo>
                  <a:cubicBezTo>
                    <a:pt x="19250" y="10267"/>
                    <a:pt x="18075" y="9022"/>
                    <a:pt x="16883" y="7830"/>
                  </a:cubicBezTo>
                  <a:cubicBezTo>
                    <a:pt x="14517" y="5428"/>
                    <a:pt x="12116" y="3044"/>
                    <a:pt x="9803" y="607"/>
                  </a:cubicBezTo>
                  <a:cubicBezTo>
                    <a:pt x="9198" y="482"/>
                    <a:pt x="8575" y="358"/>
                    <a:pt x="7970" y="215"/>
                  </a:cubicBezTo>
                  <a:cubicBezTo>
                    <a:pt x="7361" y="86"/>
                    <a:pt x="6632" y="1"/>
                    <a:pt x="5878" y="1"/>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2"/>
            <p:cNvSpPr/>
            <p:nvPr/>
          </p:nvSpPr>
          <p:spPr>
            <a:xfrm>
              <a:off x="6972787" y="3255687"/>
              <a:ext cx="6237" cy="130834"/>
            </a:xfrm>
            <a:custGeom>
              <a:avLst/>
              <a:gdLst/>
              <a:ahLst/>
              <a:cxnLst/>
              <a:rect l="l" t="t" r="r" b="b"/>
              <a:pathLst>
                <a:path w="179" h="3755" fill="none" extrusionOk="0">
                  <a:moveTo>
                    <a:pt x="0" y="3754"/>
                  </a:moveTo>
                  <a:cubicBezTo>
                    <a:pt x="18" y="2580"/>
                    <a:pt x="178" y="1157"/>
                    <a:pt x="178" y="1"/>
                  </a:cubicBezTo>
                </a:path>
              </a:pathLst>
            </a:custGeom>
            <a:noFill/>
            <a:ln w="4000" cap="flat"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2"/>
            <p:cNvSpPr/>
            <p:nvPr/>
          </p:nvSpPr>
          <p:spPr>
            <a:xfrm>
              <a:off x="6710557" y="2938335"/>
              <a:ext cx="366404" cy="88674"/>
            </a:xfrm>
            <a:custGeom>
              <a:avLst/>
              <a:gdLst/>
              <a:ahLst/>
              <a:cxnLst/>
              <a:rect l="l" t="t" r="r" b="b"/>
              <a:pathLst>
                <a:path w="10516" h="2545" fill="none" extrusionOk="0">
                  <a:moveTo>
                    <a:pt x="10515" y="2544"/>
                  </a:moveTo>
                  <a:cubicBezTo>
                    <a:pt x="7402" y="1548"/>
                    <a:pt x="4573" y="623"/>
                    <a:pt x="1" y="0"/>
                  </a:cubicBezTo>
                </a:path>
              </a:pathLst>
            </a:custGeom>
            <a:noFill/>
            <a:ln w="4000" cap="flat"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p:nvPr/>
          </p:nvSpPr>
          <p:spPr>
            <a:xfrm>
              <a:off x="7060174" y="4216488"/>
              <a:ext cx="347171" cy="37874"/>
            </a:xfrm>
            <a:custGeom>
              <a:avLst/>
              <a:gdLst/>
              <a:ahLst/>
              <a:cxnLst/>
              <a:rect l="l" t="t" r="r" b="b"/>
              <a:pathLst>
                <a:path w="9964" h="1087" extrusionOk="0">
                  <a:moveTo>
                    <a:pt x="1" y="1"/>
                  </a:moveTo>
                  <a:lnTo>
                    <a:pt x="1" y="873"/>
                  </a:lnTo>
                  <a:cubicBezTo>
                    <a:pt x="1" y="997"/>
                    <a:pt x="90" y="1086"/>
                    <a:pt x="196" y="1086"/>
                  </a:cubicBezTo>
                  <a:lnTo>
                    <a:pt x="9963" y="1086"/>
                  </a:lnTo>
                  <a:lnTo>
                    <a:pt x="9963" y="1"/>
                  </a:lnTo>
                  <a:close/>
                </a:path>
              </a:pathLst>
            </a:custGeom>
            <a:solidFill>
              <a:srgbClr val="F3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2"/>
            <p:cNvSpPr/>
            <p:nvPr/>
          </p:nvSpPr>
          <p:spPr>
            <a:xfrm>
              <a:off x="7052125" y="4093143"/>
              <a:ext cx="362048" cy="133307"/>
            </a:xfrm>
            <a:custGeom>
              <a:avLst/>
              <a:gdLst/>
              <a:ahLst/>
              <a:cxnLst/>
              <a:rect l="l" t="t" r="r" b="b"/>
              <a:pathLst>
                <a:path w="10391" h="3826" extrusionOk="0">
                  <a:moveTo>
                    <a:pt x="285" y="1"/>
                  </a:moveTo>
                  <a:lnTo>
                    <a:pt x="285" y="1"/>
                  </a:lnTo>
                  <a:cubicBezTo>
                    <a:pt x="285" y="1"/>
                    <a:pt x="285" y="1"/>
                    <a:pt x="285" y="2"/>
                  </a:cubicBezTo>
                  <a:lnTo>
                    <a:pt x="285" y="2"/>
                  </a:lnTo>
                  <a:cubicBezTo>
                    <a:pt x="285" y="1"/>
                    <a:pt x="285" y="1"/>
                    <a:pt x="285" y="1"/>
                  </a:cubicBezTo>
                  <a:close/>
                  <a:moveTo>
                    <a:pt x="285" y="2"/>
                  </a:moveTo>
                  <a:cubicBezTo>
                    <a:pt x="232" y="926"/>
                    <a:pt x="178" y="1833"/>
                    <a:pt x="125" y="2758"/>
                  </a:cubicBezTo>
                  <a:cubicBezTo>
                    <a:pt x="89" y="3132"/>
                    <a:pt x="0" y="3505"/>
                    <a:pt x="125" y="3825"/>
                  </a:cubicBezTo>
                  <a:lnTo>
                    <a:pt x="10052" y="3825"/>
                  </a:lnTo>
                  <a:cubicBezTo>
                    <a:pt x="10088" y="3790"/>
                    <a:pt x="10123" y="3737"/>
                    <a:pt x="10159" y="3683"/>
                  </a:cubicBezTo>
                  <a:cubicBezTo>
                    <a:pt x="10390" y="3149"/>
                    <a:pt x="10105" y="2509"/>
                    <a:pt x="9643" y="2118"/>
                  </a:cubicBezTo>
                  <a:cubicBezTo>
                    <a:pt x="9180" y="1744"/>
                    <a:pt x="8575" y="1566"/>
                    <a:pt x="7988" y="1406"/>
                  </a:cubicBezTo>
                  <a:cubicBezTo>
                    <a:pt x="6743" y="1050"/>
                    <a:pt x="5533" y="730"/>
                    <a:pt x="4235" y="552"/>
                  </a:cubicBezTo>
                  <a:cubicBezTo>
                    <a:pt x="3897" y="499"/>
                    <a:pt x="284" y="162"/>
                    <a:pt x="285" y="2"/>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2"/>
            <p:cNvSpPr/>
            <p:nvPr/>
          </p:nvSpPr>
          <p:spPr>
            <a:xfrm>
              <a:off x="7090557" y="4054781"/>
              <a:ext cx="131461" cy="92089"/>
            </a:xfrm>
            <a:custGeom>
              <a:avLst/>
              <a:gdLst/>
              <a:ahLst/>
              <a:cxnLst/>
              <a:rect l="l" t="t" r="r" b="b"/>
              <a:pathLst>
                <a:path w="3773" h="2643" extrusionOk="0">
                  <a:moveTo>
                    <a:pt x="1862" y="0"/>
                  </a:moveTo>
                  <a:cubicBezTo>
                    <a:pt x="1490" y="0"/>
                    <a:pt x="1121" y="116"/>
                    <a:pt x="837" y="354"/>
                  </a:cubicBezTo>
                  <a:cubicBezTo>
                    <a:pt x="410" y="781"/>
                    <a:pt x="0" y="1831"/>
                    <a:pt x="445" y="2400"/>
                  </a:cubicBezTo>
                  <a:cubicBezTo>
                    <a:pt x="605" y="2606"/>
                    <a:pt x="846" y="2643"/>
                    <a:pt x="1097" y="2643"/>
                  </a:cubicBezTo>
                  <a:cubicBezTo>
                    <a:pt x="1237" y="2643"/>
                    <a:pt x="1379" y="2632"/>
                    <a:pt x="1513" y="2632"/>
                  </a:cubicBezTo>
                  <a:cubicBezTo>
                    <a:pt x="2082" y="2632"/>
                    <a:pt x="2651" y="2614"/>
                    <a:pt x="3221" y="2614"/>
                  </a:cubicBezTo>
                  <a:cubicBezTo>
                    <a:pt x="3363" y="2614"/>
                    <a:pt x="3505" y="2614"/>
                    <a:pt x="3594" y="2525"/>
                  </a:cubicBezTo>
                  <a:cubicBezTo>
                    <a:pt x="3701" y="2436"/>
                    <a:pt x="3719" y="2293"/>
                    <a:pt x="3736" y="2151"/>
                  </a:cubicBezTo>
                  <a:cubicBezTo>
                    <a:pt x="3772" y="1440"/>
                    <a:pt x="3434" y="692"/>
                    <a:pt x="2847" y="301"/>
                  </a:cubicBezTo>
                  <a:cubicBezTo>
                    <a:pt x="2562" y="103"/>
                    <a:pt x="2211" y="0"/>
                    <a:pt x="1862" y="0"/>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2"/>
            <p:cNvSpPr/>
            <p:nvPr/>
          </p:nvSpPr>
          <p:spPr>
            <a:xfrm>
              <a:off x="7223832" y="4119798"/>
              <a:ext cx="27317" cy="18641"/>
            </a:xfrm>
            <a:custGeom>
              <a:avLst/>
              <a:gdLst/>
              <a:ahLst/>
              <a:cxnLst/>
              <a:rect l="l" t="t" r="r" b="b"/>
              <a:pathLst>
                <a:path w="784" h="535" fill="none" extrusionOk="0">
                  <a:moveTo>
                    <a:pt x="783" y="36"/>
                  </a:moveTo>
                  <a:cubicBezTo>
                    <a:pt x="463" y="1"/>
                    <a:pt x="107" y="232"/>
                    <a:pt x="0" y="534"/>
                  </a:cubicBezTo>
                </a:path>
              </a:pathLst>
            </a:custGeom>
            <a:noFill/>
            <a:ln w="4000" cap="rnd" cmpd="sng">
              <a:solidFill>
                <a:srgbClr val="F3D5D5"/>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2"/>
            <p:cNvSpPr/>
            <p:nvPr/>
          </p:nvSpPr>
          <p:spPr>
            <a:xfrm>
              <a:off x="7258536" y="4134676"/>
              <a:ext cx="29163" cy="17386"/>
            </a:xfrm>
            <a:custGeom>
              <a:avLst/>
              <a:gdLst/>
              <a:ahLst/>
              <a:cxnLst/>
              <a:rect l="l" t="t" r="r" b="b"/>
              <a:pathLst>
                <a:path w="837" h="499" fill="none" extrusionOk="0">
                  <a:moveTo>
                    <a:pt x="1" y="499"/>
                  </a:moveTo>
                  <a:cubicBezTo>
                    <a:pt x="179" y="196"/>
                    <a:pt x="499" y="18"/>
                    <a:pt x="837" y="0"/>
                  </a:cubicBezTo>
                </a:path>
              </a:pathLst>
            </a:custGeom>
            <a:noFill/>
            <a:ln w="4000" cap="rnd" cmpd="sng">
              <a:solidFill>
                <a:srgbClr val="F3D5D5"/>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2"/>
            <p:cNvSpPr/>
            <p:nvPr/>
          </p:nvSpPr>
          <p:spPr>
            <a:xfrm>
              <a:off x="7302543" y="4143979"/>
              <a:ext cx="18641" cy="12439"/>
            </a:xfrm>
            <a:custGeom>
              <a:avLst/>
              <a:gdLst/>
              <a:ahLst/>
              <a:cxnLst/>
              <a:rect l="l" t="t" r="r" b="b"/>
              <a:pathLst>
                <a:path w="535" h="357" fill="none" extrusionOk="0">
                  <a:moveTo>
                    <a:pt x="1" y="356"/>
                  </a:moveTo>
                  <a:cubicBezTo>
                    <a:pt x="90" y="143"/>
                    <a:pt x="303" y="0"/>
                    <a:pt x="534" y="0"/>
                  </a:cubicBezTo>
                </a:path>
              </a:pathLst>
            </a:custGeom>
            <a:noFill/>
            <a:ln w="4000" cap="rnd" cmpd="sng">
              <a:solidFill>
                <a:srgbClr val="F3D5D5"/>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2"/>
            <p:cNvSpPr/>
            <p:nvPr/>
          </p:nvSpPr>
          <p:spPr>
            <a:xfrm>
              <a:off x="6539477" y="3573074"/>
              <a:ext cx="236824" cy="535599"/>
            </a:xfrm>
            <a:custGeom>
              <a:avLst/>
              <a:gdLst/>
              <a:ahLst/>
              <a:cxnLst/>
              <a:rect l="l" t="t" r="r" b="b"/>
              <a:pathLst>
                <a:path w="6797" h="15372" extrusionOk="0">
                  <a:moveTo>
                    <a:pt x="6797" y="0"/>
                  </a:moveTo>
                  <a:lnTo>
                    <a:pt x="6797" y="0"/>
                  </a:lnTo>
                  <a:cubicBezTo>
                    <a:pt x="5640" y="303"/>
                    <a:pt x="5053" y="321"/>
                    <a:pt x="3843" y="499"/>
                  </a:cubicBezTo>
                  <a:cubicBezTo>
                    <a:pt x="2580" y="676"/>
                    <a:pt x="1299" y="819"/>
                    <a:pt x="1" y="943"/>
                  </a:cubicBezTo>
                  <a:cubicBezTo>
                    <a:pt x="979" y="5711"/>
                    <a:pt x="1424" y="10568"/>
                    <a:pt x="2207" y="15371"/>
                  </a:cubicBezTo>
                  <a:cubicBezTo>
                    <a:pt x="3269" y="15371"/>
                    <a:pt x="4232" y="15157"/>
                    <a:pt x="5335" y="15157"/>
                  </a:cubicBezTo>
                  <a:cubicBezTo>
                    <a:pt x="5377" y="15157"/>
                    <a:pt x="5420" y="15157"/>
                    <a:pt x="5462" y="15158"/>
                  </a:cubicBezTo>
                  <a:cubicBezTo>
                    <a:pt x="5676" y="13699"/>
                    <a:pt x="6121" y="5071"/>
                    <a:pt x="6797" y="0"/>
                  </a:cubicBezTo>
                  <a:close/>
                </a:path>
              </a:pathLst>
            </a:custGeom>
            <a:solidFill>
              <a:srgbClr val="FCA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2"/>
            <p:cNvSpPr/>
            <p:nvPr/>
          </p:nvSpPr>
          <p:spPr>
            <a:xfrm>
              <a:off x="6067770" y="2850914"/>
              <a:ext cx="767406" cy="1066146"/>
            </a:xfrm>
            <a:custGeom>
              <a:avLst/>
              <a:gdLst/>
              <a:ahLst/>
              <a:cxnLst/>
              <a:rect l="l" t="t" r="r" b="b"/>
              <a:pathLst>
                <a:path w="22025" h="30599" extrusionOk="0">
                  <a:moveTo>
                    <a:pt x="765" y="1"/>
                  </a:moveTo>
                  <a:lnTo>
                    <a:pt x="765" y="1"/>
                  </a:lnTo>
                  <a:cubicBezTo>
                    <a:pt x="0" y="2918"/>
                    <a:pt x="552" y="6334"/>
                    <a:pt x="1673" y="9003"/>
                  </a:cubicBezTo>
                  <a:cubicBezTo>
                    <a:pt x="1673" y="9020"/>
                    <a:pt x="1673" y="9038"/>
                    <a:pt x="1690" y="9038"/>
                  </a:cubicBezTo>
                  <a:cubicBezTo>
                    <a:pt x="2562" y="11137"/>
                    <a:pt x="4572" y="12578"/>
                    <a:pt x="6850" y="12774"/>
                  </a:cubicBezTo>
                  <a:cubicBezTo>
                    <a:pt x="8180" y="12873"/>
                    <a:pt x="9511" y="12927"/>
                    <a:pt x="10833" y="12927"/>
                  </a:cubicBezTo>
                  <a:cubicBezTo>
                    <a:pt x="11172" y="12927"/>
                    <a:pt x="11511" y="12924"/>
                    <a:pt x="11849" y="12916"/>
                  </a:cubicBezTo>
                  <a:lnTo>
                    <a:pt x="11849" y="12916"/>
                  </a:lnTo>
                  <a:cubicBezTo>
                    <a:pt x="11831" y="12917"/>
                    <a:pt x="12792" y="24160"/>
                    <a:pt x="13734" y="28003"/>
                  </a:cubicBezTo>
                  <a:cubicBezTo>
                    <a:pt x="14001" y="29088"/>
                    <a:pt x="14304" y="29746"/>
                    <a:pt x="15371" y="30155"/>
                  </a:cubicBezTo>
                  <a:cubicBezTo>
                    <a:pt x="16096" y="30448"/>
                    <a:pt x="16866" y="30599"/>
                    <a:pt x="17636" y="30599"/>
                  </a:cubicBezTo>
                  <a:cubicBezTo>
                    <a:pt x="17848" y="30599"/>
                    <a:pt x="18060" y="30588"/>
                    <a:pt x="18271" y="30564"/>
                  </a:cubicBezTo>
                  <a:cubicBezTo>
                    <a:pt x="19587" y="30422"/>
                    <a:pt x="20673" y="29461"/>
                    <a:pt x="20673" y="29461"/>
                  </a:cubicBezTo>
                  <a:cubicBezTo>
                    <a:pt x="20673" y="29461"/>
                    <a:pt x="22025" y="9091"/>
                    <a:pt x="20335" y="6476"/>
                  </a:cubicBezTo>
                  <a:cubicBezTo>
                    <a:pt x="18253" y="3292"/>
                    <a:pt x="13699" y="2634"/>
                    <a:pt x="10159" y="1851"/>
                  </a:cubicBezTo>
                  <a:cubicBezTo>
                    <a:pt x="7045" y="1175"/>
                    <a:pt x="3914" y="623"/>
                    <a:pt x="765" y="1"/>
                  </a:cubicBezTo>
                  <a:close/>
                </a:path>
              </a:pathLst>
            </a:custGeom>
            <a:solidFill>
              <a:srgbClr val="BD4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a:off x="6481847" y="3196175"/>
              <a:ext cx="5610" cy="130206"/>
            </a:xfrm>
            <a:custGeom>
              <a:avLst/>
              <a:gdLst/>
              <a:ahLst/>
              <a:cxnLst/>
              <a:rect l="l" t="t" r="r" b="b"/>
              <a:pathLst>
                <a:path w="161" h="3737" fill="none" extrusionOk="0">
                  <a:moveTo>
                    <a:pt x="0" y="3737"/>
                  </a:moveTo>
                  <a:cubicBezTo>
                    <a:pt x="0" y="2580"/>
                    <a:pt x="160" y="1157"/>
                    <a:pt x="160" y="1"/>
                  </a:cubicBezTo>
                </a:path>
              </a:pathLst>
            </a:custGeom>
            <a:noFill/>
            <a:ln w="4000" cap="flat"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6607665" y="4210913"/>
              <a:ext cx="347798" cy="37839"/>
            </a:xfrm>
            <a:custGeom>
              <a:avLst/>
              <a:gdLst/>
              <a:ahLst/>
              <a:cxnLst/>
              <a:rect l="l" t="t" r="r" b="b"/>
              <a:pathLst>
                <a:path w="9982" h="1086" extrusionOk="0">
                  <a:moveTo>
                    <a:pt x="1" y="1"/>
                  </a:moveTo>
                  <a:lnTo>
                    <a:pt x="1" y="890"/>
                  </a:lnTo>
                  <a:cubicBezTo>
                    <a:pt x="1" y="997"/>
                    <a:pt x="90" y="1086"/>
                    <a:pt x="196" y="1086"/>
                  </a:cubicBezTo>
                  <a:lnTo>
                    <a:pt x="9981" y="1086"/>
                  </a:lnTo>
                  <a:lnTo>
                    <a:pt x="9981" y="1"/>
                  </a:lnTo>
                  <a:close/>
                </a:path>
              </a:pathLst>
            </a:custGeom>
            <a:solidFill>
              <a:srgbClr val="F3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p:nvPr/>
          </p:nvSpPr>
          <p:spPr>
            <a:xfrm>
              <a:off x="6599617" y="4087568"/>
              <a:ext cx="362048" cy="133935"/>
            </a:xfrm>
            <a:custGeom>
              <a:avLst/>
              <a:gdLst/>
              <a:ahLst/>
              <a:cxnLst/>
              <a:rect l="l" t="t" r="r" b="b"/>
              <a:pathLst>
                <a:path w="10391" h="3844" extrusionOk="0">
                  <a:moveTo>
                    <a:pt x="285" y="0"/>
                  </a:moveTo>
                  <a:cubicBezTo>
                    <a:pt x="232" y="926"/>
                    <a:pt x="178" y="1833"/>
                    <a:pt x="125" y="2758"/>
                  </a:cubicBezTo>
                  <a:cubicBezTo>
                    <a:pt x="107" y="3132"/>
                    <a:pt x="0" y="3505"/>
                    <a:pt x="125" y="3843"/>
                  </a:cubicBezTo>
                  <a:lnTo>
                    <a:pt x="10070" y="3843"/>
                  </a:lnTo>
                  <a:cubicBezTo>
                    <a:pt x="10105" y="3790"/>
                    <a:pt x="10123" y="3736"/>
                    <a:pt x="10159" y="3683"/>
                  </a:cubicBezTo>
                  <a:cubicBezTo>
                    <a:pt x="10390" y="3149"/>
                    <a:pt x="10105" y="2509"/>
                    <a:pt x="9643" y="2135"/>
                  </a:cubicBezTo>
                  <a:cubicBezTo>
                    <a:pt x="9180" y="1744"/>
                    <a:pt x="8575" y="1584"/>
                    <a:pt x="7988" y="1406"/>
                  </a:cubicBezTo>
                  <a:cubicBezTo>
                    <a:pt x="6743" y="1068"/>
                    <a:pt x="5533" y="730"/>
                    <a:pt x="4252" y="552"/>
                  </a:cubicBezTo>
                  <a:cubicBezTo>
                    <a:pt x="3914" y="499"/>
                    <a:pt x="285" y="178"/>
                    <a:pt x="285" y="0"/>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p:nvPr/>
          </p:nvSpPr>
          <p:spPr>
            <a:xfrm>
              <a:off x="6638676" y="4049206"/>
              <a:ext cx="130799" cy="92367"/>
            </a:xfrm>
            <a:custGeom>
              <a:avLst/>
              <a:gdLst/>
              <a:ahLst/>
              <a:cxnLst/>
              <a:rect l="l" t="t" r="r" b="b"/>
              <a:pathLst>
                <a:path w="3754" h="2651" extrusionOk="0">
                  <a:moveTo>
                    <a:pt x="1852" y="0"/>
                  </a:moveTo>
                  <a:cubicBezTo>
                    <a:pt x="1485" y="0"/>
                    <a:pt x="1121" y="116"/>
                    <a:pt x="836" y="354"/>
                  </a:cubicBezTo>
                  <a:cubicBezTo>
                    <a:pt x="409" y="781"/>
                    <a:pt x="0" y="1849"/>
                    <a:pt x="427" y="2400"/>
                  </a:cubicBezTo>
                  <a:cubicBezTo>
                    <a:pt x="588" y="2607"/>
                    <a:pt x="839" y="2651"/>
                    <a:pt x="1092" y="2651"/>
                  </a:cubicBezTo>
                  <a:cubicBezTo>
                    <a:pt x="1230" y="2651"/>
                    <a:pt x="1369" y="2638"/>
                    <a:pt x="1495" y="2631"/>
                  </a:cubicBezTo>
                  <a:cubicBezTo>
                    <a:pt x="2064" y="2631"/>
                    <a:pt x="2633" y="2631"/>
                    <a:pt x="3202" y="2614"/>
                  </a:cubicBezTo>
                  <a:cubicBezTo>
                    <a:pt x="3345" y="2614"/>
                    <a:pt x="3487" y="2614"/>
                    <a:pt x="3594" y="2525"/>
                  </a:cubicBezTo>
                  <a:cubicBezTo>
                    <a:pt x="3683" y="2436"/>
                    <a:pt x="3718" y="2293"/>
                    <a:pt x="3718" y="2151"/>
                  </a:cubicBezTo>
                  <a:cubicBezTo>
                    <a:pt x="3754" y="1439"/>
                    <a:pt x="3434" y="692"/>
                    <a:pt x="2829" y="301"/>
                  </a:cubicBezTo>
                  <a:cubicBezTo>
                    <a:pt x="2544" y="103"/>
                    <a:pt x="2197" y="0"/>
                    <a:pt x="1852" y="0"/>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2"/>
            <p:cNvSpPr/>
            <p:nvPr/>
          </p:nvSpPr>
          <p:spPr>
            <a:xfrm>
              <a:off x="6771324" y="4114850"/>
              <a:ext cx="27909" cy="18606"/>
            </a:xfrm>
            <a:custGeom>
              <a:avLst/>
              <a:gdLst/>
              <a:ahLst/>
              <a:cxnLst/>
              <a:rect l="l" t="t" r="r" b="b"/>
              <a:pathLst>
                <a:path w="801" h="534" fill="none" extrusionOk="0">
                  <a:moveTo>
                    <a:pt x="801" y="36"/>
                  </a:moveTo>
                  <a:cubicBezTo>
                    <a:pt x="463" y="0"/>
                    <a:pt x="107" y="214"/>
                    <a:pt x="0" y="534"/>
                  </a:cubicBezTo>
                </a:path>
              </a:pathLst>
            </a:custGeom>
            <a:noFill/>
            <a:ln w="4000" cap="rnd" cmpd="sng">
              <a:solidFill>
                <a:srgbClr val="F3D5D5"/>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2"/>
            <p:cNvSpPr/>
            <p:nvPr/>
          </p:nvSpPr>
          <p:spPr>
            <a:xfrm>
              <a:off x="6806028" y="4129728"/>
              <a:ext cx="29790" cy="16759"/>
            </a:xfrm>
            <a:custGeom>
              <a:avLst/>
              <a:gdLst/>
              <a:ahLst/>
              <a:cxnLst/>
              <a:rect l="l" t="t" r="r" b="b"/>
              <a:pathLst>
                <a:path w="855" h="481" fill="none" extrusionOk="0">
                  <a:moveTo>
                    <a:pt x="1" y="481"/>
                  </a:moveTo>
                  <a:cubicBezTo>
                    <a:pt x="179" y="178"/>
                    <a:pt x="517" y="0"/>
                    <a:pt x="855" y="0"/>
                  </a:cubicBezTo>
                </a:path>
              </a:pathLst>
            </a:custGeom>
            <a:noFill/>
            <a:ln w="4000" cap="rnd" cmpd="sng">
              <a:solidFill>
                <a:srgbClr val="F3D5D5"/>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2"/>
            <p:cNvSpPr/>
            <p:nvPr/>
          </p:nvSpPr>
          <p:spPr>
            <a:xfrm>
              <a:off x="6850035" y="4138404"/>
              <a:ext cx="18641" cy="12439"/>
            </a:xfrm>
            <a:custGeom>
              <a:avLst/>
              <a:gdLst/>
              <a:ahLst/>
              <a:cxnLst/>
              <a:rect l="l" t="t" r="r" b="b"/>
              <a:pathLst>
                <a:path w="535" h="357" fill="none" extrusionOk="0">
                  <a:moveTo>
                    <a:pt x="1" y="356"/>
                  </a:moveTo>
                  <a:cubicBezTo>
                    <a:pt x="90" y="160"/>
                    <a:pt x="303" y="0"/>
                    <a:pt x="534" y="0"/>
                  </a:cubicBezTo>
                </a:path>
              </a:pathLst>
            </a:custGeom>
            <a:noFill/>
            <a:ln w="4000" cap="rnd" cmpd="sng">
              <a:solidFill>
                <a:srgbClr val="F3D5D5"/>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2"/>
            <p:cNvSpPr/>
            <p:nvPr/>
          </p:nvSpPr>
          <p:spPr>
            <a:xfrm>
              <a:off x="6023136" y="2048545"/>
              <a:ext cx="655213" cy="988970"/>
            </a:xfrm>
            <a:custGeom>
              <a:avLst/>
              <a:gdLst/>
              <a:ahLst/>
              <a:cxnLst/>
              <a:rect l="l" t="t" r="r" b="b"/>
              <a:pathLst>
                <a:path w="18805" h="28384" extrusionOk="0">
                  <a:moveTo>
                    <a:pt x="10189" y="1"/>
                  </a:moveTo>
                  <a:cubicBezTo>
                    <a:pt x="9936" y="1"/>
                    <a:pt x="9683" y="18"/>
                    <a:pt x="9429" y="61"/>
                  </a:cubicBezTo>
                  <a:cubicBezTo>
                    <a:pt x="8664" y="204"/>
                    <a:pt x="7970" y="559"/>
                    <a:pt x="7312" y="951"/>
                  </a:cubicBezTo>
                  <a:cubicBezTo>
                    <a:pt x="3790" y="3068"/>
                    <a:pt x="3363" y="6484"/>
                    <a:pt x="2313" y="10131"/>
                  </a:cubicBezTo>
                  <a:cubicBezTo>
                    <a:pt x="1779" y="11963"/>
                    <a:pt x="943" y="13706"/>
                    <a:pt x="409" y="15539"/>
                  </a:cubicBezTo>
                  <a:cubicBezTo>
                    <a:pt x="125" y="16553"/>
                    <a:pt x="0" y="17620"/>
                    <a:pt x="18" y="18688"/>
                  </a:cubicBezTo>
                  <a:cubicBezTo>
                    <a:pt x="54" y="19648"/>
                    <a:pt x="409" y="20502"/>
                    <a:pt x="587" y="21445"/>
                  </a:cubicBezTo>
                  <a:cubicBezTo>
                    <a:pt x="943" y="23295"/>
                    <a:pt x="1281" y="25128"/>
                    <a:pt x="1637" y="26978"/>
                  </a:cubicBezTo>
                  <a:cubicBezTo>
                    <a:pt x="1726" y="27441"/>
                    <a:pt x="1815" y="27903"/>
                    <a:pt x="1886" y="28383"/>
                  </a:cubicBezTo>
                  <a:cubicBezTo>
                    <a:pt x="3029" y="27781"/>
                    <a:pt x="4331" y="27692"/>
                    <a:pt x="5643" y="27692"/>
                  </a:cubicBezTo>
                  <a:cubicBezTo>
                    <a:pt x="6189" y="27692"/>
                    <a:pt x="6738" y="27707"/>
                    <a:pt x="7277" y="27707"/>
                  </a:cubicBezTo>
                  <a:cubicBezTo>
                    <a:pt x="11279" y="27690"/>
                    <a:pt x="15265" y="26693"/>
                    <a:pt x="18805" y="24825"/>
                  </a:cubicBezTo>
                  <a:cubicBezTo>
                    <a:pt x="18591" y="23829"/>
                    <a:pt x="18378" y="22868"/>
                    <a:pt x="18360" y="21872"/>
                  </a:cubicBezTo>
                  <a:cubicBezTo>
                    <a:pt x="18360" y="20858"/>
                    <a:pt x="17933" y="19862"/>
                    <a:pt x="17933" y="18848"/>
                  </a:cubicBezTo>
                  <a:cubicBezTo>
                    <a:pt x="17880" y="17460"/>
                    <a:pt x="17933" y="16090"/>
                    <a:pt x="17986" y="14703"/>
                  </a:cubicBezTo>
                  <a:cubicBezTo>
                    <a:pt x="18129" y="12087"/>
                    <a:pt x="18289" y="9455"/>
                    <a:pt x="17809" y="6893"/>
                  </a:cubicBezTo>
                  <a:cubicBezTo>
                    <a:pt x="17488" y="5220"/>
                    <a:pt x="16866" y="3584"/>
                    <a:pt x="15852" y="2214"/>
                  </a:cubicBezTo>
                  <a:cubicBezTo>
                    <a:pt x="15389" y="1573"/>
                    <a:pt x="14749" y="773"/>
                    <a:pt x="14037" y="399"/>
                  </a:cubicBezTo>
                  <a:cubicBezTo>
                    <a:pt x="13272" y="26"/>
                    <a:pt x="12151" y="150"/>
                    <a:pt x="11297" y="79"/>
                  </a:cubicBezTo>
                  <a:cubicBezTo>
                    <a:pt x="10928" y="37"/>
                    <a:pt x="10559" y="1"/>
                    <a:pt x="10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2"/>
            <p:cNvSpPr/>
            <p:nvPr/>
          </p:nvSpPr>
          <p:spPr>
            <a:xfrm>
              <a:off x="6426655" y="2159137"/>
              <a:ext cx="125259" cy="37839"/>
            </a:xfrm>
            <a:custGeom>
              <a:avLst/>
              <a:gdLst/>
              <a:ahLst/>
              <a:cxnLst/>
              <a:rect l="l" t="t" r="r" b="b"/>
              <a:pathLst>
                <a:path w="3595" h="1086" fill="none" extrusionOk="0">
                  <a:moveTo>
                    <a:pt x="1" y="250"/>
                  </a:moveTo>
                  <a:cubicBezTo>
                    <a:pt x="659" y="801"/>
                    <a:pt x="1531" y="1086"/>
                    <a:pt x="2385" y="1050"/>
                  </a:cubicBezTo>
                  <a:cubicBezTo>
                    <a:pt x="2669" y="1015"/>
                    <a:pt x="2972" y="961"/>
                    <a:pt x="3221" y="783"/>
                  </a:cubicBezTo>
                  <a:cubicBezTo>
                    <a:pt x="3452" y="605"/>
                    <a:pt x="3595" y="267"/>
                    <a:pt x="3488" y="1"/>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p:nvPr/>
          </p:nvSpPr>
          <p:spPr>
            <a:xfrm>
              <a:off x="6398780" y="2434990"/>
              <a:ext cx="181634" cy="191564"/>
            </a:xfrm>
            <a:custGeom>
              <a:avLst/>
              <a:gdLst/>
              <a:ahLst/>
              <a:cxnLst/>
              <a:rect l="l" t="t" r="r" b="b"/>
              <a:pathLst>
                <a:path w="5213" h="5498" fill="none" extrusionOk="0">
                  <a:moveTo>
                    <a:pt x="0" y="0"/>
                  </a:moveTo>
                  <a:cubicBezTo>
                    <a:pt x="748" y="2509"/>
                    <a:pt x="2740" y="4608"/>
                    <a:pt x="5213" y="5497"/>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2"/>
            <p:cNvSpPr/>
            <p:nvPr/>
          </p:nvSpPr>
          <p:spPr>
            <a:xfrm>
              <a:off x="6478118" y="2503179"/>
              <a:ext cx="89928" cy="47769"/>
            </a:xfrm>
            <a:custGeom>
              <a:avLst/>
              <a:gdLst/>
              <a:ahLst/>
              <a:cxnLst/>
              <a:rect l="l" t="t" r="r" b="b"/>
              <a:pathLst>
                <a:path w="2581" h="1371" fill="none" extrusionOk="0">
                  <a:moveTo>
                    <a:pt x="0" y="0"/>
                  </a:moveTo>
                  <a:cubicBezTo>
                    <a:pt x="641" y="765"/>
                    <a:pt x="1584" y="1263"/>
                    <a:pt x="2580" y="1370"/>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a:off x="6321289" y="2497604"/>
              <a:ext cx="163063" cy="264071"/>
            </a:xfrm>
            <a:custGeom>
              <a:avLst/>
              <a:gdLst/>
              <a:ahLst/>
              <a:cxnLst/>
              <a:rect l="l" t="t" r="r" b="b"/>
              <a:pathLst>
                <a:path w="4680" h="7579" fill="none" extrusionOk="0">
                  <a:moveTo>
                    <a:pt x="1" y="0"/>
                  </a:moveTo>
                  <a:cubicBezTo>
                    <a:pt x="908" y="2864"/>
                    <a:pt x="2527" y="5480"/>
                    <a:pt x="4679" y="7579"/>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p:nvPr/>
          </p:nvSpPr>
          <p:spPr>
            <a:xfrm>
              <a:off x="6603937" y="2162865"/>
              <a:ext cx="56445" cy="624238"/>
            </a:xfrm>
            <a:custGeom>
              <a:avLst/>
              <a:gdLst/>
              <a:ahLst/>
              <a:cxnLst/>
              <a:rect l="l" t="t" r="r" b="b"/>
              <a:pathLst>
                <a:path w="1620" h="17916" fill="none" extrusionOk="0">
                  <a:moveTo>
                    <a:pt x="1" y="0"/>
                  </a:moveTo>
                  <a:cubicBezTo>
                    <a:pt x="1015" y="1744"/>
                    <a:pt x="1033" y="2740"/>
                    <a:pt x="1246" y="4270"/>
                  </a:cubicBezTo>
                  <a:cubicBezTo>
                    <a:pt x="1513" y="5978"/>
                    <a:pt x="1620" y="7721"/>
                    <a:pt x="1602" y="9465"/>
                  </a:cubicBezTo>
                  <a:cubicBezTo>
                    <a:pt x="1567" y="12365"/>
                    <a:pt x="926" y="15033"/>
                    <a:pt x="1567" y="17915"/>
                  </a:cubicBezTo>
                </a:path>
              </a:pathLst>
            </a:custGeom>
            <a:noFill/>
            <a:ln w="4000" cap="flat"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2"/>
            <p:cNvSpPr/>
            <p:nvPr/>
          </p:nvSpPr>
          <p:spPr>
            <a:xfrm>
              <a:off x="6351045" y="1912412"/>
              <a:ext cx="200867" cy="250552"/>
            </a:xfrm>
            <a:custGeom>
              <a:avLst/>
              <a:gdLst/>
              <a:ahLst/>
              <a:cxnLst/>
              <a:rect l="l" t="t" r="r" b="b"/>
              <a:pathLst>
                <a:path w="5765" h="7191" extrusionOk="0">
                  <a:moveTo>
                    <a:pt x="2295" y="1"/>
                  </a:moveTo>
                  <a:cubicBezTo>
                    <a:pt x="2135" y="1762"/>
                    <a:pt x="1495" y="3399"/>
                    <a:pt x="0" y="4413"/>
                  </a:cubicBezTo>
                  <a:cubicBezTo>
                    <a:pt x="499" y="5320"/>
                    <a:pt x="1353" y="6014"/>
                    <a:pt x="2260" y="6548"/>
                  </a:cubicBezTo>
                  <a:cubicBezTo>
                    <a:pt x="2694" y="6800"/>
                    <a:pt x="3508" y="7191"/>
                    <a:pt x="4139" y="7191"/>
                  </a:cubicBezTo>
                  <a:cubicBezTo>
                    <a:pt x="4619" y="7191"/>
                    <a:pt x="4994" y="6965"/>
                    <a:pt x="5017" y="6281"/>
                  </a:cubicBezTo>
                  <a:cubicBezTo>
                    <a:pt x="5017" y="5765"/>
                    <a:pt x="4822" y="5302"/>
                    <a:pt x="4875" y="4769"/>
                  </a:cubicBezTo>
                  <a:cubicBezTo>
                    <a:pt x="4911" y="4324"/>
                    <a:pt x="5000" y="3861"/>
                    <a:pt x="5142" y="3434"/>
                  </a:cubicBezTo>
                  <a:cubicBezTo>
                    <a:pt x="5302" y="2954"/>
                    <a:pt x="5498" y="2492"/>
                    <a:pt x="5765" y="2065"/>
                  </a:cubicBezTo>
                  <a:cubicBezTo>
                    <a:pt x="4982" y="2029"/>
                    <a:pt x="4235" y="1780"/>
                    <a:pt x="3576" y="1317"/>
                  </a:cubicBezTo>
                  <a:cubicBezTo>
                    <a:pt x="3256" y="1086"/>
                    <a:pt x="2971" y="819"/>
                    <a:pt x="2705" y="535"/>
                  </a:cubicBezTo>
                  <a:cubicBezTo>
                    <a:pt x="2598" y="446"/>
                    <a:pt x="2456" y="197"/>
                    <a:pt x="2295" y="1"/>
                  </a:cubicBezTo>
                  <a:close/>
                </a:path>
              </a:pathLst>
            </a:custGeom>
            <a:solidFill>
              <a:srgbClr val="FCA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6427909" y="1912412"/>
              <a:ext cx="124004" cy="171146"/>
            </a:xfrm>
            <a:custGeom>
              <a:avLst/>
              <a:gdLst/>
              <a:ahLst/>
              <a:cxnLst/>
              <a:rect l="l" t="t" r="r" b="b"/>
              <a:pathLst>
                <a:path w="3559" h="4912" extrusionOk="0">
                  <a:moveTo>
                    <a:pt x="89" y="1"/>
                  </a:moveTo>
                  <a:cubicBezTo>
                    <a:pt x="72" y="268"/>
                    <a:pt x="36" y="517"/>
                    <a:pt x="0" y="766"/>
                  </a:cubicBezTo>
                  <a:cubicBezTo>
                    <a:pt x="107" y="2403"/>
                    <a:pt x="1210" y="4164"/>
                    <a:pt x="2651" y="4911"/>
                  </a:cubicBezTo>
                  <a:cubicBezTo>
                    <a:pt x="2651" y="4858"/>
                    <a:pt x="2651" y="4822"/>
                    <a:pt x="2669" y="4769"/>
                  </a:cubicBezTo>
                  <a:cubicBezTo>
                    <a:pt x="2705" y="4324"/>
                    <a:pt x="2794" y="3861"/>
                    <a:pt x="2936" y="3434"/>
                  </a:cubicBezTo>
                  <a:cubicBezTo>
                    <a:pt x="3096" y="2954"/>
                    <a:pt x="3292" y="2492"/>
                    <a:pt x="3559" y="2065"/>
                  </a:cubicBezTo>
                  <a:cubicBezTo>
                    <a:pt x="2776" y="2029"/>
                    <a:pt x="2029" y="1780"/>
                    <a:pt x="1370" y="1317"/>
                  </a:cubicBezTo>
                  <a:cubicBezTo>
                    <a:pt x="1050" y="1086"/>
                    <a:pt x="765" y="819"/>
                    <a:pt x="499" y="535"/>
                  </a:cubicBezTo>
                  <a:cubicBezTo>
                    <a:pt x="392" y="446"/>
                    <a:pt x="250" y="197"/>
                    <a:pt x="89" y="1"/>
                  </a:cubicBezTo>
                  <a:close/>
                </a:path>
              </a:pathLst>
            </a:custGeom>
            <a:solidFill>
              <a:srgbClr val="AAC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5954321" y="2063039"/>
              <a:ext cx="401699" cy="789496"/>
            </a:xfrm>
            <a:custGeom>
              <a:avLst/>
              <a:gdLst/>
              <a:ahLst/>
              <a:cxnLst/>
              <a:rect l="l" t="t" r="r" b="b"/>
              <a:pathLst>
                <a:path w="11529" h="22659" extrusionOk="0">
                  <a:moveTo>
                    <a:pt x="10515" y="1"/>
                  </a:moveTo>
                  <a:lnTo>
                    <a:pt x="10515" y="1"/>
                  </a:lnTo>
                  <a:cubicBezTo>
                    <a:pt x="8077" y="375"/>
                    <a:pt x="6227" y="1531"/>
                    <a:pt x="4804" y="3168"/>
                  </a:cubicBezTo>
                  <a:cubicBezTo>
                    <a:pt x="3416" y="4733"/>
                    <a:pt x="2847" y="6868"/>
                    <a:pt x="2384" y="8878"/>
                  </a:cubicBezTo>
                  <a:cubicBezTo>
                    <a:pt x="1780" y="11458"/>
                    <a:pt x="1157" y="14038"/>
                    <a:pt x="552" y="16617"/>
                  </a:cubicBezTo>
                  <a:cubicBezTo>
                    <a:pt x="339" y="17507"/>
                    <a:pt x="1" y="18734"/>
                    <a:pt x="196" y="19642"/>
                  </a:cubicBezTo>
                  <a:cubicBezTo>
                    <a:pt x="428" y="20638"/>
                    <a:pt x="1139" y="21563"/>
                    <a:pt x="1993" y="22079"/>
                  </a:cubicBezTo>
                  <a:cubicBezTo>
                    <a:pt x="2583" y="22430"/>
                    <a:pt x="3367" y="22659"/>
                    <a:pt x="4116" y="22659"/>
                  </a:cubicBezTo>
                  <a:cubicBezTo>
                    <a:pt x="4543" y="22659"/>
                    <a:pt x="4958" y="22585"/>
                    <a:pt x="5320" y="22417"/>
                  </a:cubicBezTo>
                  <a:cubicBezTo>
                    <a:pt x="6316" y="21954"/>
                    <a:pt x="7437" y="21474"/>
                    <a:pt x="8166" y="20620"/>
                  </a:cubicBezTo>
                  <a:cubicBezTo>
                    <a:pt x="8718" y="19944"/>
                    <a:pt x="8896" y="19037"/>
                    <a:pt x="9056" y="18183"/>
                  </a:cubicBezTo>
                  <a:cubicBezTo>
                    <a:pt x="9287" y="16991"/>
                    <a:pt x="9501" y="15817"/>
                    <a:pt x="9714" y="14625"/>
                  </a:cubicBezTo>
                  <a:cubicBezTo>
                    <a:pt x="10621" y="9804"/>
                    <a:pt x="11529" y="4822"/>
                    <a:pt x="105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6205366" y="2340147"/>
              <a:ext cx="116583" cy="405427"/>
            </a:xfrm>
            <a:custGeom>
              <a:avLst/>
              <a:gdLst/>
              <a:ahLst/>
              <a:cxnLst/>
              <a:rect l="l" t="t" r="r" b="b"/>
              <a:pathLst>
                <a:path w="3346" h="11636" fill="none" extrusionOk="0">
                  <a:moveTo>
                    <a:pt x="3345" y="0"/>
                  </a:moveTo>
                  <a:cubicBezTo>
                    <a:pt x="1335" y="534"/>
                    <a:pt x="1513" y="3096"/>
                    <a:pt x="1335" y="4679"/>
                  </a:cubicBezTo>
                  <a:cubicBezTo>
                    <a:pt x="1068" y="7028"/>
                    <a:pt x="623" y="9358"/>
                    <a:pt x="1" y="11635"/>
                  </a:cubicBezTo>
                </a:path>
              </a:pathLst>
            </a:custGeom>
            <a:noFill/>
            <a:ln w="4000" cap="flat"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6269233" y="2324015"/>
              <a:ext cx="42787" cy="62647"/>
            </a:xfrm>
            <a:custGeom>
              <a:avLst/>
              <a:gdLst/>
              <a:ahLst/>
              <a:cxnLst/>
              <a:rect l="l" t="t" r="r" b="b"/>
              <a:pathLst>
                <a:path w="1228" h="1798" fill="none" extrusionOk="0">
                  <a:moveTo>
                    <a:pt x="0" y="1798"/>
                  </a:moveTo>
                  <a:cubicBezTo>
                    <a:pt x="231" y="1086"/>
                    <a:pt x="658" y="463"/>
                    <a:pt x="1228" y="1"/>
                  </a:cubicBezTo>
                </a:path>
              </a:pathLst>
            </a:custGeom>
            <a:noFill/>
            <a:ln w="4000" cap="flat"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5953066" y="2711645"/>
              <a:ext cx="829461" cy="197731"/>
            </a:xfrm>
            <a:custGeom>
              <a:avLst/>
              <a:gdLst/>
              <a:ahLst/>
              <a:cxnLst/>
              <a:rect l="l" t="t" r="r" b="b"/>
              <a:pathLst>
                <a:path w="23806" h="5675" extrusionOk="0">
                  <a:moveTo>
                    <a:pt x="5291" y="1"/>
                  </a:moveTo>
                  <a:cubicBezTo>
                    <a:pt x="3907" y="1"/>
                    <a:pt x="2534" y="265"/>
                    <a:pt x="1246" y="778"/>
                  </a:cubicBezTo>
                  <a:cubicBezTo>
                    <a:pt x="1068" y="849"/>
                    <a:pt x="873" y="938"/>
                    <a:pt x="730" y="1080"/>
                  </a:cubicBezTo>
                  <a:cubicBezTo>
                    <a:pt x="1" y="1845"/>
                    <a:pt x="1317" y="4425"/>
                    <a:pt x="2118" y="4958"/>
                  </a:cubicBezTo>
                  <a:cubicBezTo>
                    <a:pt x="2960" y="5517"/>
                    <a:pt x="4217" y="5675"/>
                    <a:pt x="5488" y="5675"/>
                  </a:cubicBezTo>
                  <a:cubicBezTo>
                    <a:pt x="6688" y="5675"/>
                    <a:pt x="7900" y="5534"/>
                    <a:pt x="8789" y="5456"/>
                  </a:cubicBezTo>
                  <a:cubicBezTo>
                    <a:pt x="11873" y="5198"/>
                    <a:pt x="14781" y="5042"/>
                    <a:pt x="17819" y="5042"/>
                  </a:cubicBezTo>
                  <a:cubicBezTo>
                    <a:pt x="18129" y="5042"/>
                    <a:pt x="18440" y="5044"/>
                    <a:pt x="18752" y="5047"/>
                  </a:cubicBezTo>
                  <a:cubicBezTo>
                    <a:pt x="19606" y="5065"/>
                    <a:pt x="20460" y="5083"/>
                    <a:pt x="21332" y="5101"/>
                  </a:cubicBezTo>
                  <a:cubicBezTo>
                    <a:pt x="21723" y="5101"/>
                    <a:pt x="22195" y="5157"/>
                    <a:pt x="22594" y="5157"/>
                  </a:cubicBezTo>
                  <a:cubicBezTo>
                    <a:pt x="23320" y="5157"/>
                    <a:pt x="23806" y="4971"/>
                    <a:pt x="23129" y="3926"/>
                  </a:cubicBezTo>
                  <a:cubicBezTo>
                    <a:pt x="22497" y="2979"/>
                    <a:pt x="21398" y="2343"/>
                    <a:pt x="20258" y="2343"/>
                  </a:cubicBezTo>
                  <a:cubicBezTo>
                    <a:pt x="20242" y="2343"/>
                    <a:pt x="20227" y="2343"/>
                    <a:pt x="20211" y="2343"/>
                  </a:cubicBezTo>
                  <a:cubicBezTo>
                    <a:pt x="19357" y="2379"/>
                    <a:pt x="18521" y="2717"/>
                    <a:pt x="17649" y="2717"/>
                  </a:cubicBezTo>
                  <a:cubicBezTo>
                    <a:pt x="17151" y="2699"/>
                    <a:pt x="16653" y="2574"/>
                    <a:pt x="16173" y="2450"/>
                  </a:cubicBezTo>
                  <a:cubicBezTo>
                    <a:pt x="14465" y="2005"/>
                    <a:pt x="12775" y="1703"/>
                    <a:pt x="11084" y="1204"/>
                  </a:cubicBezTo>
                  <a:cubicBezTo>
                    <a:pt x="10035" y="884"/>
                    <a:pt x="8967" y="528"/>
                    <a:pt x="7900" y="297"/>
                  </a:cubicBezTo>
                  <a:cubicBezTo>
                    <a:pt x="7420" y="190"/>
                    <a:pt x="6957" y="119"/>
                    <a:pt x="6477" y="66"/>
                  </a:cubicBezTo>
                  <a:cubicBezTo>
                    <a:pt x="6082" y="22"/>
                    <a:pt x="5686" y="1"/>
                    <a:pt x="5291" y="1"/>
                  </a:cubicBezTo>
                  <a:close/>
                </a:path>
              </a:pathLst>
            </a:custGeom>
            <a:solidFill>
              <a:srgbClr val="FCA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7084355" y="2766001"/>
              <a:ext cx="2509" cy="35"/>
            </a:xfrm>
            <a:custGeom>
              <a:avLst/>
              <a:gdLst/>
              <a:ahLst/>
              <a:cxnLst/>
              <a:rect l="l" t="t" r="r" b="b"/>
              <a:pathLst>
                <a:path w="72" h="1" extrusionOk="0">
                  <a:moveTo>
                    <a:pt x="72" y="0"/>
                  </a:moveTo>
                  <a:lnTo>
                    <a:pt x="1" y="0"/>
                  </a:lnTo>
                </a:path>
              </a:pathLst>
            </a:custGeom>
            <a:solidFill>
              <a:srgbClr val="E489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6421080" y="3015199"/>
              <a:ext cx="808346" cy="36585"/>
            </a:xfrm>
            <a:custGeom>
              <a:avLst/>
              <a:gdLst/>
              <a:ahLst/>
              <a:cxnLst/>
              <a:rect l="l" t="t" r="r" b="b"/>
              <a:pathLst>
                <a:path w="23200" h="1050" extrusionOk="0">
                  <a:moveTo>
                    <a:pt x="250" y="0"/>
                  </a:moveTo>
                  <a:cubicBezTo>
                    <a:pt x="108" y="0"/>
                    <a:pt x="1" y="107"/>
                    <a:pt x="1" y="249"/>
                  </a:cubicBezTo>
                  <a:lnTo>
                    <a:pt x="1" y="801"/>
                  </a:lnTo>
                  <a:cubicBezTo>
                    <a:pt x="1" y="943"/>
                    <a:pt x="108" y="1050"/>
                    <a:pt x="250" y="1050"/>
                  </a:cubicBezTo>
                  <a:lnTo>
                    <a:pt x="22950" y="1050"/>
                  </a:lnTo>
                  <a:cubicBezTo>
                    <a:pt x="23093" y="1050"/>
                    <a:pt x="23200" y="943"/>
                    <a:pt x="23200" y="801"/>
                  </a:cubicBezTo>
                  <a:lnTo>
                    <a:pt x="23200" y="249"/>
                  </a:lnTo>
                  <a:cubicBezTo>
                    <a:pt x="23200" y="107"/>
                    <a:pt x="23093" y="0"/>
                    <a:pt x="22950" y="0"/>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6620697" y="2630844"/>
              <a:ext cx="751936" cy="420932"/>
            </a:xfrm>
            <a:custGeom>
              <a:avLst/>
              <a:gdLst/>
              <a:ahLst/>
              <a:cxnLst/>
              <a:rect l="l" t="t" r="r" b="b"/>
              <a:pathLst>
                <a:path w="21581" h="12081" extrusionOk="0">
                  <a:moveTo>
                    <a:pt x="2509" y="1"/>
                  </a:moveTo>
                  <a:cubicBezTo>
                    <a:pt x="2117" y="1"/>
                    <a:pt x="1779" y="303"/>
                    <a:pt x="1726" y="695"/>
                  </a:cubicBezTo>
                  <a:lnTo>
                    <a:pt x="0" y="12081"/>
                  </a:lnTo>
                  <a:lnTo>
                    <a:pt x="19819" y="12081"/>
                  </a:lnTo>
                  <a:lnTo>
                    <a:pt x="21509" y="908"/>
                  </a:lnTo>
                  <a:cubicBezTo>
                    <a:pt x="21580" y="428"/>
                    <a:pt x="21224" y="1"/>
                    <a:pt x="20762" y="1"/>
                  </a:cubicBezTo>
                  <a:close/>
                </a:path>
              </a:pathLst>
            </a:custGeom>
            <a:solidFill>
              <a:srgbClr val="B67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6977108" y="2787673"/>
              <a:ext cx="91775" cy="91775"/>
            </a:xfrm>
            <a:custGeom>
              <a:avLst/>
              <a:gdLst/>
              <a:ahLst/>
              <a:cxnLst/>
              <a:rect l="l" t="t" r="r" b="b"/>
              <a:pathLst>
                <a:path w="2634" h="2634" extrusionOk="0">
                  <a:moveTo>
                    <a:pt x="2634" y="1317"/>
                  </a:moveTo>
                  <a:cubicBezTo>
                    <a:pt x="2634" y="2047"/>
                    <a:pt x="2047" y="2634"/>
                    <a:pt x="1317" y="2634"/>
                  </a:cubicBezTo>
                  <a:cubicBezTo>
                    <a:pt x="588" y="2634"/>
                    <a:pt x="1" y="2047"/>
                    <a:pt x="1" y="1317"/>
                  </a:cubicBezTo>
                  <a:cubicBezTo>
                    <a:pt x="1" y="588"/>
                    <a:pt x="588" y="1"/>
                    <a:pt x="1317" y="1"/>
                  </a:cubicBezTo>
                  <a:cubicBezTo>
                    <a:pt x="2047" y="1"/>
                    <a:pt x="2634" y="588"/>
                    <a:pt x="2634" y="13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6422334" y="1751611"/>
              <a:ext cx="253549" cy="269960"/>
            </a:xfrm>
            <a:custGeom>
              <a:avLst/>
              <a:gdLst/>
              <a:ahLst/>
              <a:cxnLst/>
              <a:rect l="l" t="t" r="r" b="b"/>
              <a:pathLst>
                <a:path w="7277" h="7748" extrusionOk="0">
                  <a:moveTo>
                    <a:pt x="3346" y="0"/>
                  </a:moveTo>
                  <a:cubicBezTo>
                    <a:pt x="3193" y="0"/>
                    <a:pt x="3034" y="14"/>
                    <a:pt x="2865" y="44"/>
                  </a:cubicBezTo>
                  <a:cubicBezTo>
                    <a:pt x="2135" y="168"/>
                    <a:pt x="1459" y="524"/>
                    <a:pt x="997" y="1093"/>
                  </a:cubicBezTo>
                  <a:cubicBezTo>
                    <a:pt x="890" y="1254"/>
                    <a:pt x="765" y="1414"/>
                    <a:pt x="676" y="1574"/>
                  </a:cubicBezTo>
                  <a:cubicBezTo>
                    <a:pt x="410" y="2125"/>
                    <a:pt x="160" y="2712"/>
                    <a:pt x="0" y="3317"/>
                  </a:cubicBezTo>
                  <a:cubicBezTo>
                    <a:pt x="0" y="3317"/>
                    <a:pt x="0" y="3335"/>
                    <a:pt x="0" y="3353"/>
                  </a:cubicBezTo>
                  <a:cubicBezTo>
                    <a:pt x="36" y="4509"/>
                    <a:pt x="427" y="5577"/>
                    <a:pt x="1068" y="6448"/>
                  </a:cubicBezTo>
                  <a:cubicBezTo>
                    <a:pt x="1630" y="7236"/>
                    <a:pt x="2512" y="7747"/>
                    <a:pt x="3450" y="7747"/>
                  </a:cubicBezTo>
                  <a:cubicBezTo>
                    <a:pt x="3551" y="7747"/>
                    <a:pt x="3652" y="7741"/>
                    <a:pt x="3754" y="7729"/>
                  </a:cubicBezTo>
                  <a:cubicBezTo>
                    <a:pt x="4323" y="7658"/>
                    <a:pt x="4839" y="7409"/>
                    <a:pt x="5302" y="6929"/>
                  </a:cubicBezTo>
                  <a:cubicBezTo>
                    <a:pt x="5764" y="6466"/>
                    <a:pt x="6067" y="5861"/>
                    <a:pt x="6334" y="5256"/>
                  </a:cubicBezTo>
                  <a:cubicBezTo>
                    <a:pt x="6725" y="4331"/>
                    <a:pt x="7277" y="1769"/>
                    <a:pt x="7028" y="791"/>
                  </a:cubicBezTo>
                  <a:cubicBezTo>
                    <a:pt x="6936" y="446"/>
                    <a:pt x="6733" y="357"/>
                    <a:pt x="6468" y="357"/>
                  </a:cubicBezTo>
                  <a:cubicBezTo>
                    <a:pt x="6186" y="357"/>
                    <a:pt x="5833" y="457"/>
                    <a:pt x="5468" y="457"/>
                  </a:cubicBezTo>
                  <a:cubicBezTo>
                    <a:pt x="5307" y="457"/>
                    <a:pt x="5143" y="438"/>
                    <a:pt x="4982" y="382"/>
                  </a:cubicBezTo>
                  <a:cubicBezTo>
                    <a:pt x="4393" y="186"/>
                    <a:pt x="3914" y="0"/>
                    <a:pt x="3346" y="0"/>
                  </a:cubicBezTo>
                  <a:close/>
                </a:path>
              </a:pathLst>
            </a:custGeom>
            <a:solidFill>
              <a:srgbClr val="FCA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6379547" y="1638475"/>
              <a:ext cx="343756" cy="287625"/>
            </a:xfrm>
            <a:custGeom>
              <a:avLst/>
              <a:gdLst/>
              <a:ahLst/>
              <a:cxnLst/>
              <a:rect l="l" t="t" r="r" b="b"/>
              <a:pathLst>
                <a:path w="9866" h="8255" extrusionOk="0">
                  <a:moveTo>
                    <a:pt x="8647" y="1138"/>
                  </a:moveTo>
                  <a:lnTo>
                    <a:pt x="8647" y="1138"/>
                  </a:lnTo>
                  <a:cubicBezTo>
                    <a:pt x="8668" y="1150"/>
                    <a:pt x="8689" y="1162"/>
                    <a:pt x="8710" y="1175"/>
                  </a:cubicBezTo>
                  <a:lnTo>
                    <a:pt x="8710" y="1175"/>
                  </a:lnTo>
                  <a:cubicBezTo>
                    <a:pt x="8692" y="1159"/>
                    <a:pt x="8671" y="1146"/>
                    <a:pt x="8647" y="1138"/>
                  </a:cubicBezTo>
                  <a:close/>
                  <a:moveTo>
                    <a:pt x="5028" y="1"/>
                  </a:moveTo>
                  <a:cubicBezTo>
                    <a:pt x="4296" y="1"/>
                    <a:pt x="3568" y="215"/>
                    <a:pt x="2954" y="676"/>
                  </a:cubicBezTo>
                  <a:cubicBezTo>
                    <a:pt x="2723" y="854"/>
                    <a:pt x="2509" y="1049"/>
                    <a:pt x="2349" y="1298"/>
                  </a:cubicBezTo>
                  <a:cubicBezTo>
                    <a:pt x="2261" y="1404"/>
                    <a:pt x="1944" y="1985"/>
                    <a:pt x="2062" y="2097"/>
                  </a:cubicBezTo>
                  <a:lnTo>
                    <a:pt x="2062" y="2097"/>
                  </a:lnTo>
                  <a:cubicBezTo>
                    <a:pt x="1965" y="2009"/>
                    <a:pt x="1837" y="1970"/>
                    <a:pt x="1704" y="1970"/>
                  </a:cubicBezTo>
                  <a:cubicBezTo>
                    <a:pt x="1571" y="1970"/>
                    <a:pt x="1433" y="2010"/>
                    <a:pt x="1317" y="2081"/>
                  </a:cubicBezTo>
                  <a:cubicBezTo>
                    <a:pt x="1068" y="2223"/>
                    <a:pt x="926" y="2455"/>
                    <a:pt x="784" y="2686"/>
                  </a:cubicBezTo>
                  <a:cubicBezTo>
                    <a:pt x="214" y="3682"/>
                    <a:pt x="1" y="4874"/>
                    <a:pt x="179" y="6013"/>
                  </a:cubicBezTo>
                  <a:cubicBezTo>
                    <a:pt x="268" y="6511"/>
                    <a:pt x="446" y="6956"/>
                    <a:pt x="623" y="7418"/>
                  </a:cubicBezTo>
                  <a:cubicBezTo>
                    <a:pt x="784" y="7810"/>
                    <a:pt x="1033" y="8237"/>
                    <a:pt x="1495" y="8254"/>
                  </a:cubicBezTo>
                  <a:cubicBezTo>
                    <a:pt x="2136" y="8254"/>
                    <a:pt x="2065" y="7187"/>
                    <a:pt x="2260" y="6618"/>
                  </a:cubicBezTo>
                  <a:cubicBezTo>
                    <a:pt x="2331" y="6404"/>
                    <a:pt x="2314" y="6137"/>
                    <a:pt x="2563" y="6066"/>
                  </a:cubicBezTo>
                  <a:cubicBezTo>
                    <a:pt x="2581" y="6061"/>
                    <a:pt x="2600" y="6059"/>
                    <a:pt x="2620" y="6059"/>
                  </a:cubicBezTo>
                  <a:cubicBezTo>
                    <a:pt x="2802" y="6059"/>
                    <a:pt x="3038" y="6247"/>
                    <a:pt x="3233" y="6247"/>
                  </a:cubicBezTo>
                  <a:cubicBezTo>
                    <a:pt x="3324" y="6247"/>
                    <a:pt x="3406" y="6206"/>
                    <a:pt x="3470" y="6084"/>
                  </a:cubicBezTo>
                  <a:cubicBezTo>
                    <a:pt x="3541" y="5942"/>
                    <a:pt x="3506" y="5764"/>
                    <a:pt x="3470" y="5604"/>
                  </a:cubicBezTo>
                  <a:cubicBezTo>
                    <a:pt x="3434" y="5443"/>
                    <a:pt x="3417" y="5266"/>
                    <a:pt x="3506" y="5123"/>
                  </a:cubicBezTo>
                  <a:cubicBezTo>
                    <a:pt x="3506" y="5114"/>
                    <a:pt x="3590" y="5114"/>
                    <a:pt x="3681" y="5114"/>
                  </a:cubicBezTo>
                  <a:cubicBezTo>
                    <a:pt x="3772" y="5114"/>
                    <a:pt x="3870" y="5114"/>
                    <a:pt x="3897" y="5105"/>
                  </a:cubicBezTo>
                  <a:cubicBezTo>
                    <a:pt x="4021" y="5070"/>
                    <a:pt x="4057" y="4999"/>
                    <a:pt x="4075" y="4910"/>
                  </a:cubicBezTo>
                  <a:cubicBezTo>
                    <a:pt x="4075" y="4874"/>
                    <a:pt x="4093" y="4821"/>
                    <a:pt x="4093" y="4785"/>
                  </a:cubicBezTo>
                  <a:cubicBezTo>
                    <a:pt x="4164" y="4429"/>
                    <a:pt x="3986" y="4145"/>
                    <a:pt x="4039" y="3807"/>
                  </a:cubicBezTo>
                  <a:cubicBezTo>
                    <a:pt x="4057" y="3575"/>
                    <a:pt x="4199" y="3344"/>
                    <a:pt x="4431" y="3309"/>
                  </a:cubicBezTo>
                  <a:cubicBezTo>
                    <a:pt x="4461" y="3303"/>
                    <a:pt x="4490" y="3301"/>
                    <a:pt x="4519" y="3301"/>
                  </a:cubicBezTo>
                  <a:cubicBezTo>
                    <a:pt x="4681" y="3301"/>
                    <a:pt x="4831" y="3378"/>
                    <a:pt x="4982" y="3469"/>
                  </a:cubicBezTo>
                  <a:cubicBezTo>
                    <a:pt x="5569" y="3825"/>
                    <a:pt x="6174" y="4198"/>
                    <a:pt x="6779" y="4554"/>
                  </a:cubicBezTo>
                  <a:cubicBezTo>
                    <a:pt x="7058" y="4719"/>
                    <a:pt x="7370" y="4796"/>
                    <a:pt x="7683" y="4796"/>
                  </a:cubicBezTo>
                  <a:cubicBezTo>
                    <a:pt x="8447" y="4796"/>
                    <a:pt x="9216" y="4338"/>
                    <a:pt x="9519" y="3593"/>
                  </a:cubicBezTo>
                  <a:cubicBezTo>
                    <a:pt x="9865" y="2726"/>
                    <a:pt x="9503" y="1657"/>
                    <a:pt x="8710" y="1175"/>
                  </a:cubicBezTo>
                  <a:lnTo>
                    <a:pt x="8710" y="1175"/>
                  </a:lnTo>
                  <a:cubicBezTo>
                    <a:pt x="8809" y="1264"/>
                    <a:pt x="8806" y="1457"/>
                    <a:pt x="8700" y="1547"/>
                  </a:cubicBezTo>
                  <a:cubicBezTo>
                    <a:pt x="8635" y="1603"/>
                    <a:pt x="8551" y="1630"/>
                    <a:pt x="8464" y="1630"/>
                  </a:cubicBezTo>
                  <a:cubicBezTo>
                    <a:pt x="8386" y="1630"/>
                    <a:pt x="8306" y="1608"/>
                    <a:pt x="8238" y="1565"/>
                  </a:cubicBezTo>
                  <a:cubicBezTo>
                    <a:pt x="8078" y="1494"/>
                    <a:pt x="7971" y="1352"/>
                    <a:pt x="7864" y="1227"/>
                  </a:cubicBezTo>
                  <a:cubicBezTo>
                    <a:pt x="7131" y="441"/>
                    <a:pt x="6076" y="1"/>
                    <a:pt x="5028" y="1"/>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6572334" y="1874607"/>
              <a:ext cx="20487" cy="19895"/>
            </a:xfrm>
            <a:custGeom>
              <a:avLst/>
              <a:gdLst/>
              <a:ahLst/>
              <a:cxnLst/>
              <a:rect l="l" t="t" r="r" b="b"/>
              <a:pathLst>
                <a:path w="588" h="571" extrusionOk="0">
                  <a:moveTo>
                    <a:pt x="285" y="1"/>
                  </a:moveTo>
                  <a:cubicBezTo>
                    <a:pt x="125" y="1"/>
                    <a:pt x="1" y="125"/>
                    <a:pt x="1" y="285"/>
                  </a:cubicBezTo>
                  <a:cubicBezTo>
                    <a:pt x="1" y="445"/>
                    <a:pt x="125" y="570"/>
                    <a:pt x="285" y="570"/>
                  </a:cubicBezTo>
                  <a:cubicBezTo>
                    <a:pt x="445" y="570"/>
                    <a:pt x="588" y="445"/>
                    <a:pt x="588" y="285"/>
                  </a:cubicBezTo>
                  <a:cubicBezTo>
                    <a:pt x="588" y="125"/>
                    <a:pt x="445" y="1"/>
                    <a:pt x="285" y="1"/>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6574808" y="1855409"/>
              <a:ext cx="19895" cy="2509"/>
            </a:xfrm>
            <a:custGeom>
              <a:avLst/>
              <a:gdLst/>
              <a:ahLst/>
              <a:cxnLst/>
              <a:rect l="l" t="t" r="r" b="b"/>
              <a:pathLst>
                <a:path w="571" h="72" fill="none" extrusionOk="0">
                  <a:moveTo>
                    <a:pt x="1" y="54"/>
                  </a:moveTo>
                  <a:cubicBezTo>
                    <a:pt x="179" y="0"/>
                    <a:pt x="392" y="0"/>
                    <a:pt x="570" y="71"/>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6636202" y="1884538"/>
              <a:ext cx="19860" cy="20487"/>
            </a:xfrm>
            <a:custGeom>
              <a:avLst/>
              <a:gdLst/>
              <a:ahLst/>
              <a:cxnLst/>
              <a:rect l="l" t="t" r="r" b="b"/>
              <a:pathLst>
                <a:path w="570" h="588" extrusionOk="0">
                  <a:moveTo>
                    <a:pt x="285" y="0"/>
                  </a:moveTo>
                  <a:cubicBezTo>
                    <a:pt x="125" y="0"/>
                    <a:pt x="0" y="143"/>
                    <a:pt x="0" y="303"/>
                  </a:cubicBezTo>
                  <a:cubicBezTo>
                    <a:pt x="0" y="463"/>
                    <a:pt x="125" y="587"/>
                    <a:pt x="285" y="587"/>
                  </a:cubicBezTo>
                  <a:cubicBezTo>
                    <a:pt x="445" y="587"/>
                    <a:pt x="569" y="463"/>
                    <a:pt x="569" y="303"/>
                  </a:cubicBezTo>
                  <a:cubicBezTo>
                    <a:pt x="569" y="143"/>
                    <a:pt x="445" y="0"/>
                    <a:pt x="285" y="0"/>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6638676" y="1865304"/>
              <a:ext cx="19860" cy="3136"/>
            </a:xfrm>
            <a:custGeom>
              <a:avLst/>
              <a:gdLst/>
              <a:ahLst/>
              <a:cxnLst/>
              <a:rect l="l" t="t" r="r" b="b"/>
              <a:pathLst>
                <a:path w="570" h="90" fill="none" extrusionOk="0">
                  <a:moveTo>
                    <a:pt x="0" y="72"/>
                  </a:moveTo>
                  <a:cubicBezTo>
                    <a:pt x="178" y="1"/>
                    <a:pt x="392" y="19"/>
                    <a:pt x="570" y="90"/>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6617596" y="1899416"/>
              <a:ext cx="12439" cy="37212"/>
            </a:xfrm>
            <a:custGeom>
              <a:avLst/>
              <a:gdLst/>
              <a:ahLst/>
              <a:cxnLst/>
              <a:rect l="l" t="t" r="r" b="b"/>
              <a:pathLst>
                <a:path w="357" h="1068" fill="none" extrusionOk="0">
                  <a:moveTo>
                    <a:pt x="72" y="0"/>
                  </a:moveTo>
                  <a:cubicBezTo>
                    <a:pt x="36" y="267"/>
                    <a:pt x="107" y="534"/>
                    <a:pt x="267" y="730"/>
                  </a:cubicBezTo>
                  <a:cubicBezTo>
                    <a:pt x="303" y="783"/>
                    <a:pt x="356" y="836"/>
                    <a:pt x="338" y="908"/>
                  </a:cubicBezTo>
                  <a:cubicBezTo>
                    <a:pt x="338" y="979"/>
                    <a:pt x="285" y="1032"/>
                    <a:pt x="214" y="1050"/>
                  </a:cubicBezTo>
                  <a:cubicBezTo>
                    <a:pt x="143" y="1068"/>
                    <a:pt x="72" y="1050"/>
                    <a:pt x="0" y="1050"/>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6574808" y="1955200"/>
              <a:ext cx="34773" cy="11184"/>
            </a:xfrm>
            <a:custGeom>
              <a:avLst/>
              <a:gdLst/>
              <a:ahLst/>
              <a:cxnLst/>
              <a:rect l="l" t="t" r="r" b="b"/>
              <a:pathLst>
                <a:path w="998" h="321" fill="none" extrusionOk="0">
                  <a:moveTo>
                    <a:pt x="1" y="0"/>
                  </a:moveTo>
                  <a:cubicBezTo>
                    <a:pt x="268" y="232"/>
                    <a:pt x="641" y="321"/>
                    <a:pt x="997" y="250"/>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6419861" y="1829381"/>
              <a:ext cx="73796" cy="73796"/>
            </a:xfrm>
            <a:custGeom>
              <a:avLst/>
              <a:gdLst/>
              <a:ahLst/>
              <a:cxnLst/>
              <a:rect l="l" t="t" r="r" b="b"/>
              <a:pathLst>
                <a:path w="2118" h="2118" extrusionOk="0">
                  <a:moveTo>
                    <a:pt x="1068" y="0"/>
                  </a:moveTo>
                  <a:cubicBezTo>
                    <a:pt x="481" y="0"/>
                    <a:pt x="0" y="463"/>
                    <a:pt x="0" y="1050"/>
                  </a:cubicBezTo>
                  <a:cubicBezTo>
                    <a:pt x="0" y="1637"/>
                    <a:pt x="481" y="2117"/>
                    <a:pt x="1068" y="2117"/>
                  </a:cubicBezTo>
                  <a:cubicBezTo>
                    <a:pt x="1637" y="2117"/>
                    <a:pt x="2117" y="1637"/>
                    <a:pt x="2117" y="1050"/>
                  </a:cubicBezTo>
                  <a:cubicBezTo>
                    <a:pt x="2117" y="463"/>
                    <a:pt x="1637" y="0"/>
                    <a:pt x="1068" y="0"/>
                  </a:cubicBezTo>
                  <a:close/>
                </a:path>
              </a:pathLst>
            </a:custGeom>
            <a:solidFill>
              <a:srgbClr val="FCA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6448362" y="1849834"/>
              <a:ext cx="19860" cy="30383"/>
            </a:xfrm>
            <a:custGeom>
              <a:avLst/>
              <a:gdLst/>
              <a:ahLst/>
              <a:cxnLst/>
              <a:rect l="l" t="t" r="r" b="b"/>
              <a:pathLst>
                <a:path w="570" h="872" fill="none" extrusionOk="0">
                  <a:moveTo>
                    <a:pt x="36" y="18"/>
                  </a:moveTo>
                  <a:cubicBezTo>
                    <a:pt x="196" y="0"/>
                    <a:pt x="356" y="53"/>
                    <a:pt x="445" y="178"/>
                  </a:cubicBezTo>
                  <a:cubicBezTo>
                    <a:pt x="552" y="303"/>
                    <a:pt x="570" y="480"/>
                    <a:pt x="516" y="623"/>
                  </a:cubicBezTo>
                  <a:cubicBezTo>
                    <a:pt x="428" y="534"/>
                    <a:pt x="285" y="516"/>
                    <a:pt x="178" y="569"/>
                  </a:cubicBezTo>
                  <a:cubicBezTo>
                    <a:pt x="72" y="623"/>
                    <a:pt x="1" y="747"/>
                    <a:pt x="1" y="872"/>
                  </a:cubicBezTo>
                </a:path>
              </a:pathLst>
            </a:custGeom>
            <a:noFill/>
            <a:ln w="4000" cap="rnd" cmpd="sng">
              <a:solidFill>
                <a:srgbClr val="9C52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194983" y="3128614"/>
              <a:ext cx="589500" cy="548630"/>
            </a:xfrm>
            <a:custGeom>
              <a:avLst/>
              <a:gdLst/>
              <a:ahLst/>
              <a:cxnLst/>
              <a:rect l="l" t="t" r="r" b="b"/>
              <a:pathLst>
                <a:path w="16919" h="15746" extrusionOk="0">
                  <a:moveTo>
                    <a:pt x="8575" y="1"/>
                  </a:moveTo>
                  <a:cubicBezTo>
                    <a:pt x="6067" y="1"/>
                    <a:pt x="3950" y="908"/>
                    <a:pt x="2295" y="2687"/>
                  </a:cubicBezTo>
                  <a:cubicBezTo>
                    <a:pt x="659" y="4448"/>
                    <a:pt x="0" y="6530"/>
                    <a:pt x="285" y="8860"/>
                  </a:cubicBezTo>
                  <a:cubicBezTo>
                    <a:pt x="730" y="12401"/>
                    <a:pt x="3950" y="15745"/>
                    <a:pt x="8593" y="15745"/>
                  </a:cubicBezTo>
                  <a:cubicBezTo>
                    <a:pt x="8604" y="15745"/>
                    <a:pt x="8616" y="15745"/>
                    <a:pt x="8627" y="15745"/>
                  </a:cubicBezTo>
                  <a:cubicBezTo>
                    <a:pt x="13166" y="15745"/>
                    <a:pt x="16901" y="12212"/>
                    <a:pt x="16901" y="7882"/>
                  </a:cubicBezTo>
                  <a:cubicBezTo>
                    <a:pt x="16919" y="3470"/>
                    <a:pt x="13112" y="1"/>
                    <a:pt x="8575" y="1"/>
                  </a:cubicBezTo>
                  <a:close/>
                </a:path>
              </a:pathLst>
            </a:custGeom>
            <a:solidFill>
              <a:srgbClr val="BD4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442927" y="3227394"/>
              <a:ext cx="205222" cy="278775"/>
            </a:xfrm>
            <a:custGeom>
              <a:avLst/>
              <a:gdLst/>
              <a:ahLst/>
              <a:cxnLst/>
              <a:rect l="l" t="t" r="r" b="b"/>
              <a:pathLst>
                <a:path w="5890" h="8001" extrusionOk="0">
                  <a:moveTo>
                    <a:pt x="2602" y="1"/>
                  </a:moveTo>
                  <a:cubicBezTo>
                    <a:pt x="2520" y="1"/>
                    <a:pt x="2436" y="17"/>
                    <a:pt x="2349" y="48"/>
                  </a:cubicBezTo>
                  <a:cubicBezTo>
                    <a:pt x="2118" y="137"/>
                    <a:pt x="2046" y="315"/>
                    <a:pt x="2046" y="546"/>
                  </a:cubicBezTo>
                  <a:cubicBezTo>
                    <a:pt x="2046" y="742"/>
                    <a:pt x="2029" y="919"/>
                    <a:pt x="2046" y="1115"/>
                  </a:cubicBezTo>
                  <a:cubicBezTo>
                    <a:pt x="2046" y="1257"/>
                    <a:pt x="1975" y="1382"/>
                    <a:pt x="1868" y="1489"/>
                  </a:cubicBezTo>
                  <a:cubicBezTo>
                    <a:pt x="1513" y="1827"/>
                    <a:pt x="1192" y="2183"/>
                    <a:pt x="872" y="2556"/>
                  </a:cubicBezTo>
                  <a:cubicBezTo>
                    <a:pt x="427" y="3108"/>
                    <a:pt x="125" y="3730"/>
                    <a:pt x="72" y="4424"/>
                  </a:cubicBezTo>
                  <a:cubicBezTo>
                    <a:pt x="0" y="5492"/>
                    <a:pt x="54" y="6577"/>
                    <a:pt x="54" y="7662"/>
                  </a:cubicBezTo>
                  <a:cubicBezTo>
                    <a:pt x="54" y="7911"/>
                    <a:pt x="143" y="8000"/>
                    <a:pt x="410" y="8000"/>
                  </a:cubicBezTo>
                  <a:lnTo>
                    <a:pt x="2616" y="8000"/>
                  </a:lnTo>
                  <a:cubicBezTo>
                    <a:pt x="2616" y="7982"/>
                    <a:pt x="2616" y="7982"/>
                    <a:pt x="2616" y="7982"/>
                  </a:cubicBezTo>
                  <a:lnTo>
                    <a:pt x="4822" y="7982"/>
                  </a:lnTo>
                  <a:cubicBezTo>
                    <a:pt x="5053" y="7982"/>
                    <a:pt x="5266" y="7911"/>
                    <a:pt x="5355" y="7698"/>
                  </a:cubicBezTo>
                  <a:cubicBezTo>
                    <a:pt x="5444" y="7466"/>
                    <a:pt x="5444" y="7235"/>
                    <a:pt x="5249" y="7039"/>
                  </a:cubicBezTo>
                  <a:cubicBezTo>
                    <a:pt x="5160" y="6968"/>
                    <a:pt x="5195" y="6933"/>
                    <a:pt x="5284" y="6897"/>
                  </a:cubicBezTo>
                  <a:cubicBezTo>
                    <a:pt x="5747" y="6719"/>
                    <a:pt x="5711" y="6132"/>
                    <a:pt x="5391" y="5901"/>
                  </a:cubicBezTo>
                  <a:cubicBezTo>
                    <a:pt x="5355" y="5883"/>
                    <a:pt x="5284" y="5865"/>
                    <a:pt x="5284" y="5812"/>
                  </a:cubicBezTo>
                  <a:cubicBezTo>
                    <a:pt x="5302" y="5758"/>
                    <a:pt x="5373" y="5758"/>
                    <a:pt x="5409" y="5741"/>
                  </a:cubicBezTo>
                  <a:cubicBezTo>
                    <a:pt x="5640" y="5669"/>
                    <a:pt x="5765" y="5527"/>
                    <a:pt x="5800" y="5296"/>
                  </a:cubicBezTo>
                  <a:cubicBezTo>
                    <a:pt x="5854" y="4993"/>
                    <a:pt x="5693" y="4798"/>
                    <a:pt x="5462" y="4638"/>
                  </a:cubicBezTo>
                  <a:cubicBezTo>
                    <a:pt x="5338" y="4549"/>
                    <a:pt x="5338" y="4531"/>
                    <a:pt x="5462" y="4460"/>
                  </a:cubicBezTo>
                  <a:cubicBezTo>
                    <a:pt x="5765" y="4317"/>
                    <a:pt x="5889" y="3944"/>
                    <a:pt x="5800" y="3624"/>
                  </a:cubicBezTo>
                  <a:cubicBezTo>
                    <a:pt x="5711" y="3321"/>
                    <a:pt x="5462" y="3161"/>
                    <a:pt x="5106" y="3161"/>
                  </a:cubicBezTo>
                  <a:cubicBezTo>
                    <a:pt x="4448" y="3161"/>
                    <a:pt x="3790" y="3161"/>
                    <a:pt x="3132" y="3179"/>
                  </a:cubicBezTo>
                  <a:cubicBezTo>
                    <a:pt x="3078" y="3179"/>
                    <a:pt x="3025" y="3179"/>
                    <a:pt x="2954" y="3161"/>
                  </a:cubicBezTo>
                  <a:cubicBezTo>
                    <a:pt x="2847" y="3143"/>
                    <a:pt x="2811" y="3108"/>
                    <a:pt x="2865" y="3001"/>
                  </a:cubicBezTo>
                  <a:cubicBezTo>
                    <a:pt x="2971" y="2823"/>
                    <a:pt x="3043" y="2645"/>
                    <a:pt x="3132" y="2449"/>
                  </a:cubicBezTo>
                  <a:cubicBezTo>
                    <a:pt x="3381" y="1916"/>
                    <a:pt x="3505" y="1364"/>
                    <a:pt x="3345" y="777"/>
                  </a:cubicBezTo>
                  <a:cubicBezTo>
                    <a:pt x="3292" y="564"/>
                    <a:pt x="3221" y="332"/>
                    <a:pt x="3025" y="172"/>
                  </a:cubicBezTo>
                  <a:cubicBezTo>
                    <a:pt x="2897" y="56"/>
                    <a:pt x="2755" y="1"/>
                    <a:pt x="2602" y="1"/>
                  </a:cubicBezTo>
                  <a:close/>
                </a:path>
              </a:pathLst>
            </a:custGeom>
            <a:solidFill>
              <a:srgbClr val="FF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5340035" y="3371610"/>
              <a:ext cx="82472" cy="156234"/>
            </a:xfrm>
            <a:custGeom>
              <a:avLst/>
              <a:gdLst/>
              <a:ahLst/>
              <a:cxnLst/>
              <a:rect l="l" t="t" r="r" b="b"/>
              <a:pathLst>
                <a:path w="2367" h="4484" extrusionOk="0">
                  <a:moveTo>
                    <a:pt x="392" y="1"/>
                  </a:moveTo>
                  <a:cubicBezTo>
                    <a:pt x="89" y="1"/>
                    <a:pt x="0" y="72"/>
                    <a:pt x="0" y="374"/>
                  </a:cubicBezTo>
                  <a:cubicBezTo>
                    <a:pt x="0" y="1584"/>
                    <a:pt x="0" y="2776"/>
                    <a:pt x="0" y="3968"/>
                  </a:cubicBezTo>
                  <a:cubicBezTo>
                    <a:pt x="0" y="4057"/>
                    <a:pt x="0" y="4146"/>
                    <a:pt x="0" y="4235"/>
                  </a:cubicBezTo>
                  <a:cubicBezTo>
                    <a:pt x="18" y="4377"/>
                    <a:pt x="107" y="4484"/>
                    <a:pt x="285" y="4484"/>
                  </a:cubicBezTo>
                  <a:cubicBezTo>
                    <a:pt x="890" y="4466"/>
                    <a:pt x="1512" y="4466"/>
                    <a:pt x="2117" y="4466"/>
                  </a:cubicBezTo>
                  <a:cubicBezTo>
                    <a:pt x="2117" y="4448"/>
                    <a:pt x="2064" y="4395"/>
                    <a:pt x="2117" y="4377"/>
                  </a:cubicBezTo>
                  <a:cubicBezTo>
                    <a:pt x="2125" y="4375"/>
                    <a:pt x="2131" y="4373"/>
                    <a:pt x="2137" y="4373"/>
                  </a:cubicBezTo>
                  <a:cubicBezTo>
                    <a:pt x="2175" y="4373"/>
                    <a:pt x="2188" y="4417"/>
                    <a:pt x="2188" y="4448"/>
                  </a:cubicBezTo>
                  <a:cubicBezTo>
                    <a:pt x="2349" y="4395"/>
                    <a:pt x="2366" y="4252"/>
                    <a:pt x="2349" y="4128"/>
                  </a:cubicBezTo>
                  <a:cubicBezTo>
                    <a:pt x="2313" y="4110"/>
                    <a:pt x="2313" y="4110"/>
                    <a:pt x="2349" y="4092"/>
                  </a:cubicBezTo>
                  <a:cubicBezTo>
                    <a:pt x="2349" y="4092"/>
                    <a:pt x="2349" y="4075"/>
                    <a:pt x="2349" y="4075"/>
                  </a:cubicBezTo>
                  <a:cubicBezTo>
                    <a:pt x="2366" y="2811"/>
                    <a:pt x="2366" y="1548"/>
                    <a:pt x="2366" y="285"/>
                  </a:cubicBezTo>
                  <a:cubicBezTo>
                    <a:pt x="2366" y="89"/>
                    <a:pt x="2242" y="1"/>
                    <a:pt x="2028" y="1"/>
                  </a:cubicBezTo>
                  <a:close/>
                </a:path>
              </a:pathLst>
            </a:custGeom>
            <a:solidFill>
              <a:srgbClr val="FF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6815958" y="1154329"/>
              <a:ext cx="282050" cy="267799"/>
            </a:xfrm>
            <a:custGeom>
              <a:avLst/>
              <a:gdLst/>
              <a:ahLst/>
              <a:cxnLst/>
              <a:rect l="l" t="t" r="r" b="b"/>
              <a:pathLst>
                <a:path w="8095" h="7686" extrusionOk="0">
                  <a:moveTo>
                    <a:pt x="4057" y="0"/>
                  </a:moveTo>
                  <a:lnTo>
                    <a:pt x="3096" y="2936"/>
                  </a:lnTo>
                  <a:lnTo>
                    <a:pt x="0" y="2936"/>
                  </a:lnTo>
                  <a:lnTo>
                    <a:pt x="2509" y="4750"/>
                  </a:lnTo>
                  <a:lnTo>
                    <a:pt x="1548" y="7686"/>
                  </a:lnTo>
                  <a:lnTo>
                    <a:pt x="4057" y="5871"/>
                  </a:lnTo>
                  <a:lnTo>
                    <a:pt x="6547" y="7686"/>
                  </a:lnTo>
                  <a:lnTo>
                    <a:pt x="5586" y="4750"/>
                  </a:lnTo>
                  <a:lnTo>
                    <a:pt x="8095" y="2936"/>
                  </a:lnTo>
                  <a:lnTo>
                    <a:pt x="4999" y="2936"/>
                  </a:lnTo>
                  <a:lnTo>
                    <a:pt x="4057" y="0"/>
                  </a:lnTo>
                  <a:close/>
                </a:path>
              </a:pathLst>
            </a:custGeom>
            <a:solidFill>
              <a:srgbClr val="BD4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7345331" y="2369276"/>
              <a:ext cx="195292" cy="185989"/>
            </a:xfrm>
            <a:custGeom>
              <a:avLst/>
              <a:gdLst/>
              <a:ahLst/>
              <a:cxnLst/>
              <a:rect l="l" t="t" r="r" b="b"/>
              <a:pathLst>
                <a:path w="5605" h="5338" extrusionOk="0">
                  <a:moveTo>
                    <a:pt x="2811" y="0"/>
                  </a:moveTo>
                  <a:lnTo>
                    <a:pt x="2135" y="2046"/>
                  </a:lnTo>
                  <a:lnTo>
                    <a:pt x="0" y="2046"/>
                  </a:lnTo>
                  <a:lnTo>
                    <a:pt x="1726" y="3292"/>
                  </a:lnTo>
                  <a:lnTo>
                    <a:pt x="1068" y="5338"/>
                  </a:lnTo>
                  <a:lnTo>
                    <a:pt x="1068" y="5338"/>
                  </a:lnTo>
                  <a:lnTo>
                    <a:pt x="2811" y="4074"/>
                  </a:lnTo>
                  <a:lnTo>
                    <a:pt x="4537" y="5338"/>
                  </a:lnTo>
                  <a:lnTo>
                    <a:pt x="3879" y="3292"/>
                  </a:lnTo>
                  <a:lnTo>
                    <a:pt x="5604" y="2046"/>
                  </a:lnTo>
                  <a:lnTo>
                    <a:pt x="3469" y="2046"/>
                  </a:lnTo>
                  <a:lnTo>
                    <a:pt x="2811" y="0"/>
                  </a:lnTo>
                  <a:close/>
                </a:path>
              </a:pathLst>
            </a:custGeom>
            <a:solidFill>
              <a:srgbClr val="BD4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5600384" y="1115897"/>
              <a:ext cx="728975" cy="653367"/>
            </a:xfrm>
            <a:custGeom>
              <a:avLst/>
              <a:gdLst/>
              <a:ahLst/>
              <a:cxnLst/>
              <a:rect l="l" t="t" r="r" b="b"/>
              <a:pathLst>
                <a:path w="20922" h="18752" extrusionOk="0">
                  <a:moveTo>
                    <a:pt x="961" y="0"/>
                  </a:moveTo>
                  <a:cubicBezTo>
                    <a:pt x="427" y="0"/>
                    <a:pt x="0" y="427"/>
                    <a:pt x="0" y="943"/>
                  </a:cubicBezTo>
                  <a:lnTo>
                    <a:pt x="0" y="17791"/>
                  </a:lnTo>
                  <a:cubicBezTo>
                    <a:pt x="0" y="18324"/>
                    <a:pt x="427" y="18751"/>
                    <a:pt x="961" y="18751"/>
                  </a:cubicBezTo>
                  <a:lnTo>
                    <a:pt x="19961" y="18751"/>
                  </a:lnTo>
                  <a:cubicBezTo>
                    <a:pt x="20495" y="18751"/>
                    <a:pt x="20922" y="18324"/>
                    <a:pt x="20922" y="17791"/>
                  </a:cubicBezTo>
                  <a:lnTo>
                    <a:pt x="20922" y="943"/>
                  </a:lnTo>
                  <a:cubicBezTo>
                    <a:pt x="20922" y="427"/>
                    <a:pt x="20495" y="0"/>
                    <a:pt x="19961" y="0"/>
                  </a:cubicBezTo>
                  <a:close/>
                </a:path>
              </a:pathLst>
            </a:custGeom>
            <a:solidFill>
              <a:srgbClr val="BD4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5692126" y="1556001"/>
              <a:ext cx="545494" cy="35"/>
            </a:xfrm>
            <a:custGeom>
              <a:avLst/>
              <a:gdLst/>
              <a:ahLst/>
              <a:cxnLst/>
              <a:rect l="l" t="t" r="r" b="b"/>
              <a:pathLst>
                <a:path w="15656" h="1" fill="none" extrusionOk="0">
                  <a:moveTo>
                    <a:pt x="15656" y="0"/>
                  </a:moveTo>
                  <a:lnTo>
                    <a:pt x="0" y="0"/>
                  </a:lnTo>
                </a:path>
              </a:pathLst>
            </a:custGeom>
            <a:noFill/>
            <a:ln w="5775" cap="rnd" cmpd="sng">
              <a:solidFill>
                <a:srgbClr val="FFFFFF"/>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5692126" y="1497116"/>
              <a:ext cx="545494" cy="35"/>
            </a:xfrm>
            <a:custGeom>
              <a:avLst/>
              <a:gdLst/>
              <a:ahLst/>
              <a:cxnLst/>
              <a:rect l="l" t="t" r="r" b="b"/>
              <a:pathLst>
                <a:path w="15656" h="1" fill="none" extrusionOk="0">
                  <a:moveTo>
                    <a:pt x="15656" y="0"/>
                  </a:moveTo>
                  <a:lnTo>
                    <a:pt x="0" y="0"/>
                  </a:lnTo>
                </a:path>
              </a:pathLst>
            </a:custGeom>
            <a:noFill/>
            <a:ln w="5775" cap="rnd" cmpd="sng">
              <a:solidFill>
                <a:srgbClr val="FFFFFF"/>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5692126" y="1437604"/>
              <a:ext cx="545494" cy="35"/>
            </a:xfrm>
            <a:custGeom>
              <a:avLst/>
              <a:gdLst/>
              <a:ahLst/>
              <a:cxnLst/>
              <a:rect l="l" t="t" r="r" b="b"/>
              <a:pathLst>
                <a:path w="15656" h="1" fill="none" extrusionOk="0">
                  <a:moveTo>
                    <a:pt x="15656" y="0"/>
                  </a:moveTo>
                  <a:lnTo>
                    <a:pt x="0" y="0"/>
                  </a:lnTo>
                </a:path>
              </a:pathLst>
            </a:custGeom>
            <a:noFill/>
            <a:ln w="5775" cap="rnd" cmpd="sng">
              <a:solidFill>
                <a:srgbClr val="FFFFFF"/>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5684669" y="1596280"/>
              <a:ext cx="90556" cy="85573"/>
            </a:xfrm>
            <a:custGeom>
              <a:avLst/>
              <a:gdLst/>
              <a:ahLst/>
              <a:cxnLst/>
              <a:rect l="l" t="t" r="r" b="b"/>
              <a:pathLst>
                <a:path w="2599" h="2456" extrusionOk="0">
                  <a:moveTo>
                    <a:pt x="1299" y="1"/>
                  </a:moveTo>
                  <a:lnTo>
                    <a:pt x="997" y="944"/>
                  </a:lnTo>
                  <a:lnTo>
                    <a:pt x="1" y="944"/>
                  </a:lnTo>
                  <a:lnTo>
                    <a:pt x="801" y="1531"/>
                  </a:lnTo>
                  <a:lnTo>
                    <a:pt x="499" y="2456"/>
                  </a:lnTo>
                  <a:lnTo>
                    <a:pt x="1299" y="1887"/>
                  </a:lnTo>
                  <a:lnTo>
                    <a:pt x="2100" y="2456"/>
                  </a:lnTo>
                  <a:lnTo>
                    <a:pt x="1798" y="1531"/>
                  </a:lnTo>
                  <a:lnTo>
                    <a:pt x="2598" y="944"/>
                  </a:lnTo>
                  <a:lnTo>
                    <a:pt x="1602" y="944"/>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5802439" y="1596280"/>
              <a:ext cx="89928" cy="85573"/>
            </a:xfrm>
            <a:custGeom>
              <a:avLst/>
              <a:gdLst/>
              <a:ahLst/>
              <a:cxnLst/>
              <a:rect l="l" t="t" r="r" b="b"/>
              <a:pathLst>
                <a:path w="2581" h="2456" extrusionOk="0">
                  <a:moveTo>
                    <a:pt x="1282" y="1"/>
                  </a:moveTo>
                  <a:lnTo>
                    <a:pt x="979" y="944"/>
                  </a:lnTo>
                  <a:lnTo>
                    <a:pt x="1" y="944"/>
                  </a:lnTo>
                  <a:lnTo>
                    <a:pt x="801" y="1531"/>
                  </a:lnTo>
                  <a:lnTo>
                    <a:pt x="481" y="2456"/>
                  </a:lnTo>
                  <a:lnTo>
                    <a:pt x="1282" y="1887"/>
                  </a:lnTo>
                  <a:lnTo>
                    <a:pt x="2082" y="2456"/>
                  </a:lnTo>
                  <a:lnTo>
                    <a:pt x="1780" y="1531"/>
                  </a:lnTo>
                  <a:lnTo>
                    <a:pt x="2581" y="944"/>
                  </a:lnTo>
                  <a:lnTo>
                    <a:pt x="1602" y="944"/>
                  </a:lnTo>
                  <a:lnTo>
                    <a:pt x="12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5919617" y="1596280"/>
              <a:ext cx="90521" cy="85573"/>
            </a:xfrm>
            <a:custGeom>
              <a:avLst/>
              <a:gdLst/>
              <a:ahLst/>
              <a:cxnLst/>
              <a:rect l="l" t="t" r="r" b="b"/>
              <a:pathLst>
                <a:path w="2598" h="2456" extrusionOk="0">
                  <a:moveTo>
                    <a:pt x="1299" y="1"/>
                  </a:moveTo>
                  <a:lnTo>
                    <a:pt x="997" y="944"/>
                  </a:lnTo>
                  <a:lnTo>
                    <a:pt x="0" y="944"/>
                  </a:lnTo>
                  <a:lnTo>
                    <a:pt x="801" y="1531"/>
                  </a:lnTo>
                  <a:lnTo>
                    <a:pt x="498" y="2456"/>
                  </a:lnTo>
                  <a:lnTo>
                    <a:pt x="1299" y="1887"/>
                  </a:lnTo>
                  <a:lnTo>
                    <a:pt x="2100" y="2456"/>
                  </a:lnTo>
                  <a:lnTo>
                    <a:pt x="1797" y="1531"/>
                  </a:lnTo>
                  <a:lnTo>
                    <a:pt x="2598" y="944"/>
                  </a:lnTo>
                  <a:lnTo>
                    <a:pt x="1601" y="944"/>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6037387" y="1596280"/>
              <a:ext cx="89928" cy="85573"/>
            </a:xfrm>
            <a:custGeom>
              <a:avLst/>
              <a:gdLst/>
              <a:ahLst/>
              <a:cxnLst/>
              <a:rect l="l" t="t" r="r" b="b"/>
              <a:pathLst>
                <a:path w="2581" h="2456" extrusionOk="0">
                  <a:moveTo>
                    <a:pt x="1281" y="1"/>
                  </a:moveTo>
                  <a:lnTo>
                    <a:pt x="979" y="944"/>
                  </a:lnTo>
                  <a:lnTo>
                    <a:pt x="0" y="944"/>
                  </a:lnTo>
                  <a:lnTo>
                    <a:pt x="801" y="1531"/>
                  </a:lnTo>
                  <a:lnTo>
                    <a:pt x="481" y="2456"/>
                  </a:lnTo>
                  <a:lnTo>
                    <a:pt x="1281" y="1887"/>
                  </a:lnTo>
                  <a:lnTo>
                    <a:pt x="2082" y="2456"/>
                  </a:lnTo>
                  <a:lnTo>
                    <a:pt x="1780" y="1531"/>
                  </a:lnTo>
                  <a:lnTo>
                    <a:pt x="2580" y="944"/>
                  </a:lnTo>
                  <a:lnTo>
                    <a:pt x="1602" y="944"/>
                  </a:lnTo>
                  <a:lnTo>
                    <a:pt x="1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6154530" y="1596280"/>
              <a:ext cx="90556" cy="85573"/>
            </a:xfrm>
            <a:custGeom>
              <a:avLst/>
              <a:gdLst/>
              <a:ahLst/>
              <a:cxnLst/>
              <a:rect l="l" t="t" r="r" b="b"/>
              <a:pathLst>
                <a:path w="2599" h="2456" extrusionOk="0">
                  <a:moveTo>
                    <a:pt x="1300" y="1"/>
                  </a:moveTo>
                  <a:lnTo>
                    <a:pt x="997" y="944"/>
                  </a:lnTo>
                  <a:lnTo>
                    <a:pt x="1" y="944"/>
                  </a:lnTo>
                  <a:lnTo>
                    <a:pt x="801" y="1531"/>
                  </a:lnTo>
                  <a:lnTo>
                    <a:pt x="499" y="2456"/>
                  </a:lnTo>
                  <a:lnTo>
                    <a:pt x="1300" y="1887"/>
                  </a:lnTo>
                  <a:lnTo>
                    <a:pt x="2100" y="2456"/>
                  </a:lnTo>
                  <a:lnTo>
                    <a:pt x="1798" y="1531"/>
                  </a:lnTo>
                  <a:lnTo>
                    <a:pt x="2598" y="944"/>
                  </a:lnTo>
                  <a:lnTo>
                    <a:pt x="1602" y="944"/>
                  </a:lnTo>
                  <a:lnTo>
                    <a:pt x="1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5871255" y="1208859"/>
              <a:ext cx="187244" cy="186616"/>
            </a:xfrm>
            <a:custGeom>
              <a:avLst/>
              <a:gdLst/>
              <a:ahLst/>
              <a:cxnLst/>
              <a:rect l="l" t="t" r="r" b="b"/>
              <a:pathLst>
                <a:path w="5374" h="5356" extrusionOk="0">
                  <a:moveTo>
                    <a:pt x="2687" y="1"/>
                  </a:moveTo>
                  <a:cubicBezTo>
                    <a:pt x="1210" y="1"/>
                    <a:pt x="1" y="1193"/>
                    <a:pt x="1" y="2669"/>
                  </a:cubicBezTo>
                  <a:cubicBezTo>
                    <a:pt x="1" y="4146"/>
                    <a:pt x="1210" y="5356"/>
                    <a:pt x="2687" y="5356"/>
                  </a:cubicBezTo>
                  <a:cubicBezTo>
                    <a:pt x="4164" y="5356"/>
                    <a:pt x="5373" y="4164"/>
                    <a:pt x="5373" y="2669"/>
                  </a:cubicBezTo>
                  <a:cubicBezTo>
                    <a:pt x="5373" y="1193"/>
                    <a:pt x="4164" y="1"/>
                    <a:pt x="2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5164600" y="1986175"/>
              <a:ext cx="478562" cy="450688"/>
            </a:xfrm>
            <a:custGeom>
              <a:avLst/>
              <a:gdLst/>
              <a:ahLst/>
              <a:cxnLst/>
              <a:rect l="l" t="t" r="r" b="b"/>
              <a:pathLst>
                <a:path w="13735" h="12935" extrusionOk="0">
                  <a:moveTo>
                    <a:pt x="6868" y="1"/>
                  </a:moveTo>
                  <a:cubicBezTo>
                    <a:pt x="3078" y="1"/>
                    <a:pt x="1" y="2901"/>
                    <a:pt x="1" y="6477"/>
                  </a:cubicBezTo>
                  <a:cubicBezTo>
                    <a:pt x="1" y="10035"/>
                    <a:pt x="3078" y="12935"/>
                    <a:pt x="6868" y="12935"/>
                  </a:cubicBezTo>
                  <a:cubicBezTo>
                    <a:pt x="10657" y="12935"/>
                    <a:pt x="13735" y="10035"/>
                    <a:pt x="13735" y="6477"/>
                  </a:cubicBezTo>
                  <a:cubicBezTo>
                    <a:pt x="13735" y="2901"/>
                    <a:pt x="10657" y="1"/>
                    <a:pt x="6868" y="1"/>
                  </a:cubicBezTo>
                  <a:close/>
                </a:path>
              </a:pathLst>
            </a:custGeom>
            <a:solidFill>
              <a:srgbClr val="959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5260070" y="2126280"/>
              <a:ext cx="287660" cy="223793"/>
            </a:xfrm>
            <a:custGeom>
              <a:avLst/>
              <a:gdLst/>
              <a:ahLst/>
              <a:cxnLst/>
              <a:rect l="l" t="t" r="r" b="b"/>
              <a:pathLst>
                <a:path w="8256" h="6423" extrusionOk="0">
                  <a:moveTo>
                    <a:pt x="2082" y="1"/>
                  </a:moveTo>
                  <a:cubicBezTo>
                    <a:pt x="925" y="1"/>
                    <a:pt x="0" y="872"/>
                    <a:pt x="0" y="1958"/>
                  </a:cubicBezTo>
                  <a:cubicBezTo>
                    <a:pt x="0" y="4377"/>
                    <a:pt x="4128" y="6423"/>
                    <a:pt x="4128" y="6423"/>
                  </a:cubicBezTo>
                  <a:cubicBezTo>
                    <a:pt x="4128" y="6423"/>
                    <a:pt x="8255" y="4377"/>
                    <a:pt x="8255" y="1958"/>
                  </a:cubicBezTo>
                  <a:cubicBezTo>
                    <a:pt x="8255" y="872"/>
                    <a:pt x="7330" y="1"/>
                    <a:pt x="6191" y="1"/>
                  </a:cubicBezTo>
                  <a:cubicBezTo>
                    <a:pt x="5053" y="1"/>
                    <a:pt x="4128" y="872"/>
                    <a:pt x="4128" y="1958"/>
                  </a:cubicBezTo>
                  <a:cubicBezTo>
                    <a:pt x="4128" y="872"/>
                    <a:pt x="3220" y="1"/>
                    <a:pt x="20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7636654" y="2376071"/>
              <a:ext cx="560407" cy="1777386"/>
            </a:xfrm>
            <a:custGeom>
              <a:avLst/>
              <a:gdLst/>
              <a:ahLst/>
              <a:cxnLst/>
              <a:rect l="l" t="t" r="r" b="b"/>
              <a:pathLst>
                <a:path w="16084" h="51012" extrusionOk="0">
                  <a:moveTo>
                    <a:pt x="8464" y="1"/>
                  </a:moveTo>
                  <a:cubicBezTo>
                    <a:pt x="4593" y="1"/>
                    <a:pt x="3413" y="4060"/>
                    <a:pt x="2936" y="7206"/>
                  </a:cubicBezTo>
                  <a:cubicBezTo>
                    <a:pt x="1958" y="13860"/>
                    <a:pt x="1264" y="21545"/>
                    <a:pt x="873" y="28270"/>
                  </a:cubicBezTo>
                  <a:cubicBezTo>
                    <a:pt x="659" y="31615"/>
                    <a:pt x="410" y="34443"/>
                    <a:pt x="303" y="37788"/>
                  </a:cubicBezTo>
                  <a:cubicBezTo>
                    <a:pt x="179" y="41221"/>
                    <a:pt x="1" y="47181"/>
                    <a:pt x="143" y="50597"/>
                  </a:cubicBezTo>
                  <a:cubicBezTo>
                    <a:pt x="143" y="50668"/>
                    <a:pt x="143" y="50739"/>
                    <a:pt x="197" y="50793"/>
                  </a:cubicBezTo>
                  <a:cubicBezTo>
                    <a:pt x="250" y="50864"/>
                    <a:pt x="339" y="50864"/>
                    <a:pt x="410" y="50882"/>
                  </a:cubicBezTo>
                  <a:cubicBezTo>
                    <a:pt x="1249" y="50965"/>
                    <a:pt x="2093" y="51011"/>
                    <a:pt x="2937" y="51011"/>
                  </a:cubicBezTo>
                  <a:cubicBezTo>
                    <a:pt x="3543" y="51011"/>
                    <a:pt x="4149" y="50987"/>
                    <a:pt x="4751" y="50935"/>
                  </a:cubicBezTo>
                  <a:cubicBezTo>
                    <a:pt x="4822" y="50935"/>
                    <a:pt x="4893" y="50935"/>
                    <a:pt x="4947" y="50882"/>
                  </a:cubicBezTo>
                  <a:cubicBezTo>
                    <a:pt x="5000" y="50846"/>
                    <a:pt x="4448" y="50633"/>
                    <a:pt x="4466" y="50561"/>
                  </a:cubicBezTo>
                  <a:cubicBezTo>
                    <a:pt x="5587" y="47146"/>
                    <a:pt x="6334" y="41026"/>
                    <a:pt x="6690" y="37468"/>
                  </a:cubicBezTo>
                  <a:cubicBezTo>
                    <a:pt x="7402" y="30014"/>
                    <a:pt x="8949" y="22755"/>
                    <a:pt x="11743" y="15852"/>
                  </a:cubicBezTo>
                  <a:cubicBezTo>
                    <a:pt x="14518" y="9341"/>
                    <a:pt x="16083" y="126"/>
                    <a:pt x="8540" y="1"/>
                  </a:cubicBezTo>
                  <a:cubicBezTo>
                    <a:pt x="8515" y="1"/>
                    <a:pt x="8490" y="1"/>
                    <a:pt x="8464" y="1"/>
                  </a:cubicBezTo>
                  <a:close/>
                </a:path>
              </a:pathLst>
            </a:custGeom>
            <a:solidFill>
              <a:srgbClr val="B67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7905679" y="2376105"/>
              <a:ext cx="291388" cy="1044474"/>
            </a:xfrm>
            <a:custGeom>
              <a:avLst/>
              <a:gdLst/>
              <a:ahLst/>
              <a:cxnLst/>
              <a:rect l="l" t="t" r="r" b="b"/>
              <a:pathLst>
                <a:path w="8363" h="29977" extrusionOk="0">
                  <a:moveTo>
                    <a:pt x="819" y="0"/>
                  </a:moveTo>
                  <a:cubicBezTo>
                    <a:pt x="535" y="0"/>
                    <a:pt x="250" y="18"/>
                    <a:pt x="1" y="54"/>
                  </a:cubicBezTo>
                  <a:lnTo>
                    <a:pt x="1" y="29977"/>
                  </a:lnTo>
                  <a:cubicBezTo>
                    <a:pt x="873" y="25138"/>
                    <a:pt x="2171" y="20424"/>
                    <a:pt x="4022" y="15851"/>
                  </a:cubicBezTo>
                  <a:cubicBezTo>
                    <a:pt x="6797" y="9340"/>
                    <a:pt x="8362" y="125"/>
                    <a:pt x="819" y="0"/>
                  </a:cubicBezTo>
                  <a:close/>
                </a:path>
              </a:pathLst>
            </a:custGeom>
            <a:solidFill>
              <a:srgbClr val="A35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7450696" y="4212167"/>
              <a:ext cx="360167" cy="38466"/>
            </a:xfrm>
            <a:custGeom>
              <a:avLst/>
              <a:gdLst/>
              <a:ahLst/>
              <a:cxnLst/>
              <a:rect l="l" t="t" r="r" b="b"/>
              <a:pathLst>
                <a:path w="10337" h="1104" extrusionOk="0">
                  <a:moveTo>
                    <a:pt x="1" y="0"/>
                  </a:moveTo>
                  <a:lnTo>
                    <a:pt x="1" y="1103"/>
                  </a:lnTo>
                  <a:lnTo>
                    <a:pt x="10123" y="1103"/>
                  </a:lnTo>
                  <a:cubicBezTo>
                    <a:pt x="10248" y="1103"/>
                    <a:pt x="10337" y="1014"/>
                    <a:pt x="10337" y="908"/>
                  </a:cubicBezTo>
                  <a:lnTo>
                    <a:pt x="10337" y="0"/>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7443867" y="4084467"/>
              <a:ext cx="375080" cy="138255"/>
            </a:xfrm>
            <a:custGeom>
              <a:avLst/>
              <a:gdLst/>
              <a:ahLst/>
              <a:cxnLst/>
              <a:rect l="l" t="t" r="r" b="b"/>
              <a:pathLst>
                <a:path w="10765" h="3968" extrusionOk="0">
                  <a:moveTo>
                    <a:pt x="10462" y="0"/>
                  </a:moveTo>
                  <a:cubicBezTo>
                    <a:pt x="10462" y="1"/>
                    <a:pt x="10462" y="1"/>
                    <a:pt x="10462" y="2"/>
                  </a:cubicBezTo>
                  <a:lnTo>
                    <a:pt x="10462" y="2"/>
                  </a:lnTo>
                  <a:cubicBezTo>
                    <a:pt x="10462" y="1"/>
                    <a:pt x="10462" y="1"/>
                    <a:pt x="10462" y="0"/>
                  </a:cubicBezTo>
                  <a:close/>
                  <a:moveTo>
                    <a:pt x="10462" y="2"/>
                  </a:moveTo>
                  <a:lnTo>
                    <a:pt x="10462" y="2"/>
                  </a:lnTo>
                  <a:cubicBezTo>
                    <a:pt x="10462" y="162"/>
                    <a:pt x="6707" y="499"/>
                    <a:pt x="6370" y="552"/>
                  </a:cubicBezTo>
                  <a:cubicBezTo>
                    <a:pt x="5036" y="730"/>
                    <a:pt x="3773" y="1086"/>
                    <a:pt x="2474" y="1441"/>
                  </a:cubicBezTo>
                  <a:cubicBezTo>
                    <a:pt x="1869" y="1619"/>
                    <a:pt x="1246" y="1797"/>
                    <a:pt x="766" y="2189"/>
                  </a:cubicBezTo>
                  <a:cubicBezTo>
                    <a:pt x="286" y="2580"/>
                    <a:pt x="1" y="3238"/>
                    <a:pt x="250" y="3790"/>
                  </a:cubicBezTo>
                  <a:cubicBezTo>
                    <a:pt x="268" y="3861"/>
                    <a:pt x="303" y="3914"/>
                    <a:pt x="339" y="3968"/>
                  </a:cubicBezTo>
                  <a:lnTo>
                    <a:pt x="10640" y="3968"/>
                  </a:lnTo>
                  <a:cubicBezTo>
                    <a:pt x="10764" y="3612"/>
                    <a:pt x="10657" y="3238"/>
                    <a:pt x="10640" y="2847"/>
                  </a:cubicBezTo>
                  <a:cubicBezTo>
                    <a:pt x="10586" y="1887"/>
                    <a:pt x="10515" y="944"/>
                    <a:pt x="10462" y="2"/>
                  </a:cubicBezTo>
                  <a:close/>
                </a:path>
              </a:pathLst>
            </a:custGeom>
            <a:solidFill>
              <a:srgbClr val="AEB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7643484" y="4044328"/>
              <a:ext cx="135154" cy="95712"/>
            </a:xfrm>
            <a:custGeom>
              <a:avLst/>
              <a:gdLst/>
              <a:ahLst/>
              <a:cxnLst/>
              <a:rect l="l" t="t" r="r" b="b"/>
              <a:pathLst>
                <a:path w="3879" h="2747" extrusionOk="0">
                  <a:moveTo>
                    <a:pt x="1959" y="0"/>
                  </a:moveTo>
                  <a:cubicBezTo>
                    <a:pt x="1603" y="0"/>
                    <a:pt x="1242" y="102"/>
                    <a:pt x="943" y="299"/>
                  </a:cubicBezTo>
                  <a:cubicBezTo>
                    <a:pt x="321" y="726"/>
                    <a:pt x="1" y="1490"/>
                    <a:pt x="36" y="2238"/>
                  </a:cubicBezTo>
                  <a:cubicBezTo>
                    <a:pt x="36" y="2362"/>
                    <a:pt x="54" y="2522"/>
                    <a:pt x="161" y="2611"/>
                  </a:cubicBezTo>
                  <a:cubicBezTo>
                    <a:pt x="267" y="2700"/>
                    <a:pt x="410" y="2700"/>
                    <a:pt x="552" y="2718"/>
                  </a:cubicBezTo>
                  <a:cubicBezTo>
                    <a:pt x="1139" y="2718"/>
                    <a:pt x="1744" y="2718"/>
                    <a:pt x="2331" y="2736"/>
                  </a:cubicBezTo>
                  <a:cubicBezTo>
                    <a:pt x="2460" y="2736"/>
                    <a:pt x="2601" y="2746"/>
                    <a:pt x="2742" y="2746"/>
                  </a:cubicBezTo>
                  <a:cubicBezTo>
                    <a:pt x="3008" y="2746"/>
                    <a:pt x="3271" y="2708"/>
                    <a:pt x="3434" y="2487"/>
                  </a:cubicBezTo>
                  <a:cubicBezTo>
                    <a:pt x="3879" y="1900"/>
                    <a:pt x="3470" y="797"/>
                    <a:pt x="3025" y="370"/>
                  </a:cubicBezTo>
                  <a:cubicBezTo>
                    <a:pt x="2729" y="120"/>
                    <a:pt x="2346" y="0"/>
                    <a:pt x="1959" y="0"/>
                  </a:cubicBezTo>
                  <a:close/>
                </a:path>
              </a:pathLst>
            </a:custGeom>
            <a:solidFill>
              <a:srgbClr val="AEB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7612473" y="4112377"/>
              <a:ext cx="28571" cy="19233"/>
            </a:xfrm>
            <a:custGeom>
              <a:avLst/>
              <a:gdLst/>
              <a:ahLst/>
              <a:cxnLst/>
              <a:rect l="l" t="t" r="r" b="b"/>
              <a:pathLst>
                <a:path w="820" h="552" fill="none" extrusionOk="0">
                  <a:moveTo>
                    <a:pt x="1" y="36"/>
                  </a:moveTo>
                  <a:cubicBezTo>
                    <a:pt x="339" y="0"/>
                    <a:pt x="713" y="214"/>
                    <a:pt x="819" y="552"/>
                  </a:cubicBezTo>
                </a:path>
              </a:pathLst>
            </a:custGeom>
            <a:noFill/>
            <a:ln w="5325"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7574668" y="4127255"/>
              <a:ext cx="30418" cy="17386"/>
            </a:xfrm>
            <a:custGeom>
              <a:avLst/>
              <a:gdLst/>
              <a:ahLst/>
              <a:cxnLst/>
              <a:rect l="l" t="t" r="r" b="b"/>
              <a:pathLst>
                <a:path w="873" h="499" fill="none" extrusionOk="0">
                  <a:moveTo>
                    <a:pt x="873" y="498"/>
                  </a:moveTo>
                  <a:cubicBezTo>
                    <a:pt x="695" y="196"/>
                    <a:pt x="339" y="0"/>
                    <a:pt x="1" y="0"/>
                  </a:cubicBezTo>
                </a:path>
              </a:pathLst>
            </a:custGeom>
            <a:noFill/>
            <a:ln w="5325"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7540592" y="4136523"/>
              <a:ext cx="18641" cy="13066"/>
            </a:xfrm>
            <a:custGeom>
              <a:avLst/>
              <a:gdLst/>
              <a:ahLst/>
              <a:cxnLst/>
              <a:rect l="l" t="t" r="r" b="b"/>
              <a:pathLst>
                <a:path w="535" h="375" fill="none" extrusionOk="0">
                  <a:moveTo>
                    <a:pt x="534" y="374"/>
                  </a:moveTo>
                  <a:cubicBezTo>
                    <a:pt x="463" y="161"/>
                    <a:pt x="232" y="1"/>
                    <a:pt x="0" y="1"/>
                  </a:cubicBezTo>
                </a:path>
              </a:pathLst>
            </a:custGeom>
            <a:noFill/>
            <a:ln w="5325"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7884006" y="2337883"/>
              <a:ext cx="416577" cy="1789929"/>
            </a:xfrm>
            <a:custGeom>
              <a:avLst/>
              <a:gdLst/>
              <a:ahLst/>
              <a:cxnLst/>
              <a:rect l="l" t="t" r="r" b="b"/>
              <a:pathLst>
                <a:path w="11956" h="51372" extrusionOk="0">
                  <a:moveTo>
                    <a:pt x="4510" y="1"/>
                  </a:moveTo>
                  <a:cubicBezTo>
                    <a:pt x="4424" y="1"/>
                    <a:pt x="4338" y="5"/>
                    <a:pt x="4252" y="12"/>
                  </a:cubicBezTo>
                  <a:cubicBezTo>
                    <a:pt x="3202" y="83"/>
                    <a:pt x="2384" y="670"/>
                    <a:pt x="1779" y="1489"/>
                  </a:cubicBezTo>
                  <a:cubicBezTo>
                    <a:pt x="0" y="3890"/>
                    <a:pt x="996" y="10419"/>
                    <a:pt x="1299" y="13284"/>
                  </a:cubicBezTo>
                  <a:cubicBezTo>
                    <a:pt x="1726" y="17055"/>
                    <a:pt x="2349" y="23389"/>
                    <a:pt x="2740" y="27196"/>
                  </a:cubicBezTo>
                  <a:cubicBezTo>
                    <a:pt x="3523" y="35166"/>
                    <a:pt x="4999" y="43349"/>
                    <a:pt x="5907" y="51302"/>
                  </a:cubicBezTo>
                  <a:cubicBezTo>
                    <a:pt x="6463" y="51349"/>
                    <a:pt x="6914" y="51372"/>
                    <a:pt x="7320" y="51372"/>
                  </a:cubicBezTo>
                  <a:cubicBezTo>
                    <a:pt x="8278" y="51372"/>
                    <a:pt x="8991" y="51247"/>
                    <a:pt x="10265" y="51035"/>
                  </a:cubicBezTo>
                  <a:cubicBezTo>
                    <a:pt x="11457" y="42371"/>
                    <a:pt x="11955" y="38190"/>
                    <a:pt x="10888" y="29402"/>
                  </a:cubicBezTo>
                  <a:cubicBezTo>
                    <a:pt x="10781" y="28512"/>
                    <a:pt x="10870" y="21040"/>
                    <a:pt x="10835" y="20079"/>
                  </a:cubicBezTo>
                  <a:cubicBezTo>
                    <a:pt x="10639" y="14369"/>
                    <a:pt x="11404" y="6861"/>
                    <a:pt x="7970" y="2040"/>
                  </a:cubicBezTo>
                  <a:cubicBezTo>
                    <a:pt x="7167" y="902"/>
                    <a:pt x="5861" y="1"/>
                    <a:pt x="4510" y="1"/>
                  </a:cubicBezTo>
                  <a:close/>
                </a:path>
              </a:pathLst>
            </a:custGeom>
            <a:solidFill>
              <a:srgbClr val="B67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7889581" y="4215268"/>
              <a:ext cx="360167" cy="39093"/>
            </a:xfrm>
            <a:custGeom>
              <a:avLst/>
              <a:gdLst/>
              <a:ahLst/>
              <a:cxnLst/>
              <a:rect l="l" t="t" r="r" b="b"/>
              <a:pathLst>
                <a:path w="10337" h="1122" extrusionOk="0">
                  <a:moveTo>
                    <a:pt x="0" y="0"/>
                  </a:moveTo>
                  <a:lnTo>
                    <a:pt x="0" y="1121"/>
                  </a:lnTo>
                  <a:lnTo>
                    <a:pt x="10123" y="1121"/>
                  </a:lnTo>
                  <a:cubicBezTo>
                    <a:pt x="10248" y="1121"/>
                    <a:pt x="10337" y="1014"/>
                    <a:pt x="10337" y="908"/>
                  </a:cubicBezTo>
                  <a:lnTo>
                    <a:pt x="10337" y="0"/>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7882125" y="4087568"/>
              <a:ext cx="375672" cy="138255"/>
            </a:xfrm>
            <a:custGeom>
              <a:avLst/>
              <a:gdLst/>
              <a:ahLst/>
              <a:cxnLst/>
              <a:rect l="l" t="t" r="r" b="b"/>
              <a:pathLst>
                <a:path w="10782" h="3968" extrusionOk="0">
                  <a:moveTo>
                    <a:pt x="10479" y="0"/>
                  </a:moveTo>
                  <a:cubicBezTo>
                    <a:pt x="10479" y="1"/>
                    <a:pt x="10479" y="1"/>
                    <a:pt x="10479" y="2"/>
                  </a:cubicBezTo>
                  <a:lnTo>
                    <a:pt x="10479" y="2"/>
                  </a:lnTo>
                  <a:cubicBezTo>
                    <a:pt x="10479" y="1"/>
                    <a:pt x="10479" y="1"/>
                    <a:pt x="10479" y="0"/>
                  </a:cubicBezTo>
                  <a:close/>
                  <a:moveTo>
                    <a:pt x="10479" y="2"/>
                  </a:moveTo>
                  <a:lnTo>
                    <a:pt x="10479" y="2"/>
                  </a:lnTo>
                  <a:cubicBezTo>
                    <a:pt x="10480" y="162"/>
                    <a:pt x="6725" y="516"/>
                    <a:pt x="6388" y="552"/>
                  </a:cubicBezTo>
                  <a:cubicBezTo>
                    <a:pt x="5036" y="748"/>
                    <a:pt x="3790" y="1086"/>
                    <a:pt x="2491" y="1459"/>
                  </a:cubicBezTo>
                  <a:cubicBezTo>
                    <a:pt x="1887" y="1619"/>
                    <a:pt x="1264" y="1797"/>
                    <a:pt x="784" y="2189"/>
                  </a:cubicBezTo>
                  <a:cubicBezTo>
                    <a:pt x="303" y="2580"/>
                    <a:pt x="1" y="3256"/>
                    <a:pt x="268" y="3808"/>
                  </a:cubicBezTo>
                  <a:cubicBezTo>
                    <a:pt x="285" y="3861"/>
                    <a:pt x="321" y="3914"/>
                    <a:pt x="357" y="3968"/>
                  </a:cubicBezTo>
                  <a:lnTo>
                    <a:pt x="10657" y="3968"/>
                  </a:lnTo>
                  <a:cubicBezTo>
                    <a:pt x="10782" y="3612"/>
                    <a:pt x="10675" y="3238"/>
                    <a:pt x="10657" y="2847"/>
                  </a:cubicBezTo>
                  <a:cubicBezTo>
                    <a:pt x="10586" y="1887"/>
                    <a:pt x="10533" y="944"/>
                    <a:pt x="10479" y="2"/>
                  </a:cubicBezTo>
                  <a:close/>
                </a:path>
              </a:pathLst>
            </a:custGeom>
            <a:solidFill>
              <a:srgbClr val="AEB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8081741" y="4047394"/>
              <a:ext cx="135781" cy="95747"/>
            </a:xfrm>
            <a:custGeom>
              <a:avLst/>
              <a:gdLst/>
              <a:ahLst/>
              <a:cxnLst/>
              <a:rect l="l" t="t" r="r" b="b"/>
              <a:pathLst>
                <a:path w="3897" h="2748" extrusionOk="0">
                  <a:moveTo>
                    <a:pt x="1977" y="1"/>
                  </a:moveTo>
                  <a:cubicBezTo>
                    <a:pt x="1620" y="1"/>
                    <a:pt x="1260" y="103"/>
                    <a:pt x="961" y="299"/>
                  </a:cubicBezTo>
                  <a:cubicBezTo>
                    <a:pt x="338" y="726"/>
                    <a:pt x="0" y="1491"/>
                    <a:pt x="36" y="2239"/>
                  </a:cubicBezTo>
                  <a:cubicBezTo>
                    <a:pt x="54" y="2381"/>
                    <a:pt x="72" y="2523"/>
                    <a:pt x="178" y="2612"/>
                  </a:cubicBezTo>
                  <a:cubicBezTo>
                    <a:pt x="285" y="2701"/>
                    <a:pt x="427" y="2719"/>
                    <a:pt x="570" y="2719"/>
                  </a:cubicBezTo>
                  <a:cubicBezTo>
                    <a:pt x="1157" y="2719"/>
                    <a:pt x="1744" y="2719"/>
                    <a:pt x="2349" y="2737"/>
                  </a:cubicBezTo>
                  <a:cubicBezTo>
                    <a:pt x="2478" y="2737"/>
                    <a:pt x="2617" y="2747"/>
                    <a:pt x="2755" y="2747"/>
                  </a:cubicBezTo>
                  <a:cubicBezTo>
                    <a:pt x="3018" y="2747"/>
                    <a:pt x="3277" y="2709"/>
                    <a:pt x="3452" y="2488"/>
                  </a:cubicBezTo>
                  <a:cubicBezTo>
                    <a:pt x="3896" y="1901"/>
                    <a:pt x="3487" y="798"/>
                    <a:pt x="3043" y="371"/>
                  </a:cubicBezTo>
                  <a:cubicBezTo>
                    <a:pt x="2746" y="121"/>
                    <a:pt x="2364" y="1"/>
                    <a:pt x="1977" y="1"/>
                  </a:cubicBezTo>
                  <a:close/>
                </a:path>
              </a:pathLst>
            </a:custGeom>
            <a:solidFill>
              <a:srgbClr val="AEB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8051358" y="4115443"/>
              <a:ext cx="28536" cy="19268"/>
            </a:xfrm>
            <a:custGeom>
              <a:avLst/>
              <a:gdLst/>
              <a:ahLst/>
              <a:cxnLst/>
              <a:rect l="l" t="t" r="r" b="b"/>
              <a:pathLst>
                <a:path w="819" h="553" fill="none" extrusionOk="0">
                  <a:moveTo>
                    <a:pt x="1" y="37"/>
                  </a:moveTo>
                  <a:cubicBezTo>
                    <a:pt x="339" y="1"/>
                    <a:pt x="712" y="214"/>
                    <a:pt x="819" y="552"/>
                  </a:cubicBezTo>
                </a:path>
              </a:pathLst>
            </a:custGeom>
            <a:noFill/>
            <a:ln w="5325"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8012926" y="4130321"/>
              <a:ext cx="31045" cy="17421"/>
            </a:xfrm>
            <a:custGeom>
              <a:avLst/>
              <a:gdLst/>
              <a:ahLst/>
              <a:cxnLst/>
              <a:rect l="l" t="t" r="r" b="b"/>
              <a:pathLst>
                <a:path w="891" h="500" fill="none" extrusionOk="0">
                  <a:moveTo>
                    <a:pt x="890" y="499"/>
                  </a:moveTo>
                  <a:cubicBezTo>
                    <a:pt x="694" y="214"/>
                    <a:pt x="356" y="19"/>
                    <a:pt x="1" y="1"/>
                  </a:cubicBezTo>
                </a:path>
              </a:pathLst>
            </a:custGeom>
            <a:noFill/>
            <a:ln w="5325"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7979442" y="4139624"/>
              <a:ext cx="18641" cy="13066"/>
            </a:xfrm>
            <a:custGeom>
              <a:avLst/>
              <a:gdLst/>
              <a:ahLst/>
              <a:cxnLst/>
              <a:rect l="l" t="t" r="r" b="b"/>
              <a:pathLst>
                <a:path w="535" h="375" fill="none" extrusionOk="0">
                  <a:moveTo>
                    <a:pt x="535" y="374"/>
                  </a:moveTo>
                  <a:cubicBezTo>
                    <a:pt x="446" y="161"/>
                    <a:pt x="232" y="1"/>
                    <a:pt x="1" y="1"/>
                  </a:cubicBezTo>
                </a:path>
              </a:pathLst>
            </a:custGeom>
            <a:noFill/>
            <a:ln w="5325"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7735226" y="2314538"/>
              <a:ext cx="521975" cy="382013"/>
            </a:xfrm>
            <a:custGeom>
              <a:avLst/>
              <a:gdLst/>
              <a:ahLst/>
              <a:cxnLst/>
              <a:rect l="l" t="t" r="r" b="b"/>
              <a:pathLst>
                <a:path w="14981" h="10964" extrusionOk="0">
                  <a:moveTo>
                    <a:pt x="7854" y="1"/>
                  </a:moveTo>
                  <a:cubicBezTo>
                    <a:pt x="6348" y="1"/>
                    <a:pt x="4839" y="547"/>
                    <a:pt x="3612" y="1411"/>
                  </a:cubicBezTo>
                  <a:cubicBezTo>
                    <a:pt x="1584" y="2817"/>
                    <a:pt x="765" y="5076"/>
                    <a:pt x="285" y="7407"/>
                  </a:cubicBezTo>
                  <a:cubicBezTo>
                    <a:pt x="161" y="8012"/>
                    <a:pt x="1" y="8510"/>
                    <a:pt x="623" y="8830"/>
                  </a:cubicBezTo>
                  <a:cubicBezTo>
                    <a:pt x="1264" y="9132"/>
                    <a:pt x="1940" y="9399"/>
                    <a:pt x="2616" y="9648"/>
                  </a:cubicBezTo>
                  <a:cubicBezTo>
                    <a:pt x="3879" y="10093"/>
                    <a:pt x="5178" y="10395"/>
                    <a:pt x="6494" y="10609"/>
                  </a:cubicBezTo>
                  <a:lnTo>
                    <a:pt x="6530" y="10609"/>
                  </a:lnTo>
                  <a:cubicBezTo>
                    <a:pt x="6885" y="10662"/>
                    <a:pt x="7241" y="10716"/>
                    <a:pt x="7597" y="10769"/>
                  </a:cubicBezTo>
                  <a:cubicBezTo>
                    <a:pt x="7864" y="10805"/>
                    <a:pt x="8131" y="10822"/>
                    <a:pt x="8398" y="10858"/>
                  </a:cubicBezTo>
                  <a:cubicBezTo>
                    <a:pt x="8487" y="10858"/>
                    <a:pt x="8575" y="10876"/>
                    <a:pt x="8664" y="10876"/>
                  </a:cubicBezTo>
                  <a:cubicBezTo>
                    <a:pt x="8878" y="10894"/>
                    <a:pt x="9109" y="10911"/>
                    <a:pt x="9323" y="10929"/>
                  </a:cubicBezTo>
                  <a:cubicBezTo>
                    <a:pt x="9447" y="10929"/>
                    <a:pt x="9590" y="10929"/>
                    <a:pt x="9714" y="10947"/>
                  </a:cubicBezTo>
                  <a:lnTo>
                    <a:pt x="9999" y="10947"/>
                  </a:lnTo>
                  <a:cubicBezTo>
                    <a:pt x="10333" y="10958"/>
                    <a:pt x="10658" y="10963"/>
                    <a:pt x="10979" y="10963"/>
                  </a:cubicBezTo>
                  <a:cubicBezTo>
                    <a:pt x="12280" y="10963"/>
                    <a:pt x="13496" y="10869"/>
                    <a:pt x="14838" y="10627"/>
                  </a:cubicBezTo>
                  <a:cubicBezTo>
                    <a:pt x="14980" y="10609"/>
                    <a:pt x="14606" y="7389"/>
                    <a:pt x="14535" y="7104"/>
                  </a:cubicBezTo>
                  <a:cubicBezTo>
                    <a:pt x="14268" y="5948"/>
                    <a:pt x="13877" y="4809"/>
                    <a:pt x="13343" y="3760"/>
                  </a:cubicBezTo>
                  <a:cubicBezTo>
                    <a:pt x="12578" y="2265"/>
                    <a:pt x="11386" y="878"/>
                    <a:pt x="9732" y="308"/>
                  </a:cubicBezTo>
                  <a:cubicBezTo>
                    <a:pt x="9121" y="98"/>
                    <a:pt x="8487" y="1"/>
                    <a:pt x="7854" y="1"/>
                  </a:cubicBezTo>
                  <a:close/>
                </a:path>
              </a:pathLst>
            </a:custGeom>
            <a:solidFill>
              <a:srgbClr val="A35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7965191" y="1345026"/>
              <a:ext cx="405427" cy="531244"/>
            </a:xfrm>
            <a:custGeom>
              <a:avLst/>
              <a:gdLst/>
              <a:ahLst/>
              <a:cxnLst/>
              <a:rect l="l" t="t" r="r" b="b"/>
              <a:pathLst>
                <a:path w="11636" h="15247" extrusionOk="0">
                  <a:moveTo>
                    <a:pt x="6743" y="1"/>
                  </a:moveTo>
                  <a:cubicBezTo>
                    <a:pt x="6079" y="1"/>
                    <a:pt x="5374" y="345"/>
                    <a:pt x="4751" y="434"/>
                  </a:cubicBezTo>
                  <a:cubicBezTo>
                    <a:pt x="3808" y="576"/>
                    <a:pt x="3078" y="1145"/>
                    <a:pt x="2652" y="2017"/>
                  </a:cubicBezTo>
                  <a:cubicBezTo>
                    <a:pt x="2225" y="2835"/>
                    <a:pt x="2100" y="3778"/>
                    <a:pt x="2047" y="4703"/>
                  </a:cubicBezTo>
                  <a:cubicBezTo>
                    <a:pt x="2011" y="5628"/>
                    <a:pt x="2011" y="6554"/>
                    <a:pt x="1851" y="7479"/>
                  </a:cubicBezTo>
                  <a:cubicBezTo>
                    <a:pt x="1637" y="8475"/>
                    <a:pt x="1193" y="9293"/>
                    <a:pt x="659" y="10165"/>
                  </a:cubicBezTo>
                  <a:cubicBezTo>
                    <a:pt x="303" y="10752"/>
                    <a:pt x="1" y="11624"/>
                    <a:pt x="196" y="12300"/>
                  </a:cubicBezTo>
                  <a:cubicBezTo>
                    <a:pt x="374" y="12976"/>
                    <a:pt x="979" y="13421"/>
                    <a:pt x="1566" y="13794"/>
                  </a:cubicBezTo>
                  <a:cubicBezTo>
                    <a:pt x="2723" y="14488"/>
                    <a:pt x="3968" y="15040"/>
                    <a:pt x="5320" y="15200"/>
                  </a:cubicBezTo>
                  <a:cubicBezTo>
                    <a:pt x="5564" y="15231"/>
                    <a:pt x="5811" y="15246"/>
                    <a:pt x="6058" y="15246"/>
                  </a:cubicBezTo>
                  <a:cubicBezTo>
                    <a:pt x="7088" y="15246"/>
                    <a:pt x="8117" y="14973"/>
                    <a:pt x="8949" y="14399"/>
                  </a:cubicBezTo>
                  <a:cubicBezTo>
                    <a:pt x="9643" y="14079"/>
                    <a:pt x="10266" y="13616"/>
                    <a:pt x="10711" y="12994"/>
                  </a:cubicBezTo>
                  <a:cubicBezTo>
                    <a:pt x="11529" y="11837"/>
                    <a:pt x="11636" y="10112"/>
                    <a:pt x="10746" y="9009"/>
                  </a:cubicBezTo>
                  <a:cubicBezTo>
                    <a:pt x="10479" y="8671"/>
                    <a:pt x="10141" y="8368"/>
                    <a:pt x="10106" y="7959"/>
                  </a:cubicBezTo>
                  <a:cubicBezTo>
                    <a:pt x="10088" y="7283"/>
                    <a:pt x="10906" y="6820"/>
                    <a:pt x="10924" y="6162"/>
                  </a:cubicBezTo>
                  <a:cubicBezTo>
                    <a:pt x="10924" y="5593"/>
                    <a:pt x="10373" y="5219"/>
                    <a:pt x="9857" y="4988"/>
                  </a:cubicBezTo>
                  <a:cubicBezTo>
                    <a:pt x="9341" y="4757"/>
                    <a:pt x="8736" y="4525"/>
                    <a:pt x="8558" y="3992"/>
                  </a:cubicBezTo>
                  <a:cubicBezTo>
                    <a:pt x="8416" y="3547"/>
                    <a:pt x="8611" y="3084"/>
                    <a:pt x="8665" y="2604"/>
                  </a:cubicBezTo>
                  <a:cubicBezTo>
                    <a:pt x="8789" y="1679"/>
                    <a:pt x="8327" y="683"/>
                    <a:pt x="7508" y="202"/>
                  </a:cubicBezTo>
                  <a:cubicBezTo>
                    <a:pt x="7265" y="55"/>
                    <a:pt x="7007" y="1"/>
                    <a:pt x="6743" y="1"/>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8106515" y="1391611"/>
              <a:ext cx="51497" cy="110939"/>
            </a:xfrm>
            <a:custGeom>
              <a:avLst/>
              <a:gdLst/>
              <a:ahLst/>
              <a:cxnLst/>
              <a:rect l="l" t="t" r="r" b="b"/>
              <a:pathLst>
                <a:path w="1478" h="3184" extrusionOk="0">
                  <a:moveTo>
                    <a:pt x="739" y="0"/>
                  </a:moveTo>
                  <a:cubicBezTo>
                    <a:pt x="406" y="0"/>
                    <a:pt x="221" y="488"/>
                    <a:pt x="161" y="787"/>
                  </a:cubicBezTo>
                  <a:cubicBezTo>
                    <a:pt x="54" y="1392"/>
                    <a:pt x="1" y="1997"/>
                    <a:pt x="37" y="2601"/>
                  </a:cubicBezTo>
                  <a:cubicBezTo>
                    <a:pt x="54" y="2833"/>
                    <a:pt x="108" y="3082"/>
                    <a:pt x="321" y="3171"/>
                  </a:cubicBezTo>
                  <a:cubicBezTo>
                    <a:pt x="350" y="3179"/>
                    <a:pt x="380" y="3183"/>
                    <a:pt x="409" y="3183"/>
                  </a:cubicBezTo>
                  <a:cubicBezTo>
                    <a:pt x="561" y="3183"/>
                    <a:pt x="715" y="3079"/>
                    <a:pt x="819" y="2975"/>
                  </a:cubicBezTo>
                  <a:cubicBezTo>
                    <a:pt x="1246" y="2566"/>
                    <a:pt x="1478" y="1979"/>
                    <a:pt x="1460" y="1392"/>
                  </a:cubicBezTo>
                  <a:cubicBezTo>
                    <a:pt x="1460" y="1018"/>
                    <a:pt x="1317" y="271"/>
                    <a:pt x="944" y="57"/>
                  </a:cubicBezTo>
                  <a:cubicBezTo>
                    <a:pt x="870" y="18"/>
                    <a:pt x="802" y="0"/>
                    <a:pt x="739" y="0"/>
                  </a:cubicBezTo>
                  <a:close/>
                </a:path>
              </a:pathLst>
            </a:custGeom>
            <a:solidFill>
              <a:srgbClr val="AEB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7703623" y="1699207"/>
              <a:ext cx="551069" cy="933117"/>
            </a:xfrm>
            <a:custGeom>
              <a:avLst/>
              <a:gdLst/>
              <a:ahLst/>
              <a:cxnLst/>
              <a:rect l="l" t="t" r="r" b="b"/>
              <a:pathLst>
                <a:path w="15816" h="26781" extrusionOk="0">
                  <a:moveTo>
                    <a:pt x="10674" y="0"/>
                  </a:moveTo>
                  <a:cubicBezTo>
                    <a:pt x="10621" y="231"/>
                    <a:pt x="10568" y="463"/>
                    <a:pt x="10532" y="712"/>
                  </a:cubicBezTo>
                  <a:cubicBezTo>
                    <a:pt x="10461" y="961"/>
                    <a:pt x="10319" y="1174"/>
                    <a:pt x="10212" y="1388"/>
                  </a:cubicBezTo>
                  <a:cubicBezTo>
                    <a:pt x="9937" y="1889"/>
                    <a:pt x="9390" y="2170"/>
                    <a:pt x="8811" y="2170"/>
                  </a:cubicBezTo>
                  <a:cubicBezTo>
                    <a:pt x="8117" y="2170"/>
                    <a:pt x="7378" y="1766"/>
                    <a:pt x="7010" y="854"/>
                  </a:cubicBezTo>
                  <a:cubicBezTo>
                    <a:pt x="6921" y="658"/>
                    <a:pt x="6850" y="445"/>
                    <a:pt x="6796" y="231"/>
                  </a:cubicBezTo>
                  <a:cubicBezTo>
                    <a:pt x="6514" y="210"/>
                    <a:pt x="6197" y="194"/>
                    <a:pt x="5863" y="194"/>
                  </a:cubicBezTo>
                  <a:cubicBezTo>
                    <a:pt x="4828" y="194"/>
                    <a:pt x="3640" y="342"/>
                    <a:pt x="2900" y="907"/>
                  </a:cubicBezTo>
                  <a:cubicBezTo>
                    <a:pt x="2580" y="1156"/>
                    <a:pt x="2366" y="1512"/>
                    <a:pt x="2171" y="1868"/>
                  </a:cubicBezTo>
                  <a:cubicBezTo>
                    <a:pt x="1423" y="3167"/>
                    <a:pt x="747" y="4519"/>
                    <a:pt x="143" y="5889"/>
                  </a:cubicBezTo>
                  <a:cubicBezTo>
                    <a:pt x="71" y="6049"/>
                    <a:pt x="0" y="6209"/>
                    <a:pt x="0" y="6387"/>
                  </a:cubicBezTo>
                  <a:cubicBezTo>
                    <a:pt x="18" y="6600"/>
                    <a:pt x="160" y="6778"/>
                    <a:pt x="267" y="6956"/>
                  </a:cubicBezTo>
                  <a:cubicBezTo>
                    <a:pt x="1459" y="8700"/>
                    <a:pt x="2260" y="18555"/>
                    <a:pt x="2260" y="18555"/>
                  </a:cubicBezTo>
                  <a:cubicBezTo>
                    <a:pt x="2260" y="18555"/>
                    <a:pt x="1317" y="22914"/>
                    <a:pt x="872" y="25689"/>
                  </a:cubicBezTo>
                  <a:cubicBezTo>
                    <a:pt x="2471" y="26324"/>
                    <a:pt x="7809" y="26781"/>
                    <a:pt x="11692" y="26781"/>
                  </a:cubicBezTo>
                  <a:cubicBezTo>
                    <a:pt x="13683" y="26781"/>
                    <a:pt x="15291" y="26661"/>
                    <a:pt x="15816" y="26383"/>
                  </a:cubicBezTo>
                  <a:cubicBezTo>
                    <a:pt x="15816" y="24586"/>
                    <a:pt x="14660" y="22291"/>
                    <a:pt x="14571" y="19605"/>
                  </a:cubicBezTo>
                  <a:cubicBezTo>
                    <a:pt x="14446" y="15691"/>
                    <a:pt x="15175" y="11350"/>
                    <a:pt x="15478" y="8664"/>
                  </a:cubicBezTo>
                  <a:cubicBezTo>
                    <a:pt x="15709" y="6725"/>
                    <a:pt x="15478" y="4768"/>
                    <a:pt x="15264" y="2829"/>
                  </a:cubicBezTo>
                  <a:cubicBezTo>
                    <a:pt x="15211" y="2384"/>
                    <a:pt x="15318" y="1405"/>
                    <a:pt x="15086" y="1050"/>
                  </a:cubicBezTo>
                  <a:cubicBezTo>
                    <a:pt x="14802" y="587"/>
                    <a:pt x="11048" y="107"/>
                    <a:pt x="10674" y="0"/>
                  </a:cubicBezTo>
                  <a:close/>
                </a:path>
              </a:pathLst>
            </a:custGeom>
            <a:solidFill>
              <a:srgbClr val="AEB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7920557" y="1543597"/>
              <a:ext cx="171739" cy="268461"/>
            </a:xfrm>
            <a:custGeom>
              <a:avLst/>
              <a:gdLst/>
              <a:ahLst/>
              <a:cxnLst/>
              <a:rect l="l" t="t" r="r" b="b"/>
              <a:pathLst>
                <a:path w="4929" h="7705" extrusionOk="0">
                  <a:moveTo>
                    <a:pt x="4075" y="1"/>
                  </a:moveTo>
                  <a:lnTo>
                    <a:pt x="4075" y="1"/>
                  </a:lnTo>
                  <a:cubicBezTo>
                    <a:pt x="3879" y="125"/>
                    <a:pt x="3683" y="321"/>
                    <a:pt x="3559" y="392"/>
                  </a:cubicBezTo>
                  <a:cubicBezTo>
                    <a:pt x="3239" y="588"/>
                    <a:pt x="2901" y="748"/>
                    <a:pt x="2545" y="890"/>
                  </a:cubicBezTo>
                  <a:cubicBezTo>
                    <a:pt x="2125" y="1048"/>
                    <a:pt x="1686" y="1125"/>
                    <a:pt x="1243" y="1125"/>
                  </a:cubicBezTo>
                  <a:cubicBezTo>
                    <a:pt x="936" y="1125"/>
                    <a:pt x="627" y="1088"/>
                    <a:pt x="321" y="1015"/>
                  </a:cubicBezTo>
                  <a:lnTo>
                    <a:pt x="321" y="1015"/>
                  </a:lnTo>
                  <a:cubicBezTo>
                    <a:pt x="463" y="1477"/>
                    <a:pt x="535" y="1975"/>
                    <a:pt x="552" y="2474"/>
                  </a:cubicBezTo>
                  <a:cubicBezTo>
                    <a:pt x="570" y="3007"/>
                    <a:pt x="570" y="3612"/>
                    <a:pt x="374" y="4110"/>
                  </a:cubicBezTo>
                  <a:cubicBezTo>
                    <a:pt x="214" y="4537"/>
                    <a:pt x="1" y="4715"/>
                    <a:pt x="19" y="5178"/>
                  </a:cubicBezTo>
                  <a:cubicBezTo>
                    <a:pt x="72" y="6049"/>
                    <a:pt x="962" y="6992"/>
                    <a:pt x="1673" y="7401"/>
                  </a:cubicBezTo>
                  <a:cubicBezTo>
                    <a:pt x="1988" y="7572"/>
                    <a:pt x="2343" y="7704"/>
                    <a:pt x="2700" y="7704"/>
                  </a:cubicBezTo>
                  <a:cubicBezTo>
                    <a:pt x="2826" y="7704"/>
                    <a:pt x="2953" y="7688"/>
                    <a:pt x="3079" y="7651"/>
                  </a:cubicBezTo>
                  <a:cubicBezTo>
                    <a:pt x="3470" y="7526"/>
                    <a:pt x="3772" y="7206"/>
                    <a:pt x="4021" y="6850"/>
                  </a:cubicBezTo>
                  <a:cubicBezTo>
                    <a:pt x="4395" y="6316"/>
                    <a:pt x="4733" y="5640"/>
                    <a:pt x="4840" y="4964"/>
                  </a:cubicBezTo>
                  <a:cubicBezTo>
                    <a:pt x="4929" y="4342"/>
                    <a:pt x="4698" y="4199"/>
                    <a:pt x="4431" y="3648"/>
                  </a:cubicBezTo>
                  <a:cubicBezTo>
                    <a:pt x="4164" y="3114"/>
                    <a:pt x="4021" y="2491"/>
                    <a:pt x="3968" y="1886"/>
                  </a:cubicBezTo>
                  <a:cubicBezTo>
                    <a:pt x="3950" y="1584"/>
                    <a:pt x="3808" y="179"/>
                    <a:pt x="4075" y="1"/>
                  </a:cubicBezTo>
                  <a:close/>
                </a:path>
              </a:pathLst>
            </a:custGeom>
            <a:solidFill>
              <a:srgbClr val="FED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7931741" y="1543597"/>
              <a:ext cx="130799" cy="136408"/>
            </a:xfrm>
            <a:custGeom>
              <a:avLst/>
              <a:gdLst/>
              <a:ahLst/>
              <a:cxnLst/>
              <a:rect l="l" t="t" r="r" b="b"/>
              <a:pathLst>
                <a:path w="3754" h="3915" extrusionOk="0">
                  <a:moveTo>
                    <a:pt x="3754" y="1"/>
                  </a:moveTo>
                  <a:cubicBezTo>
                    <a:pt x="3558" y="125"/>
                    <a:pt x="3362" y="321"/>
                    <a:pt x="3238" y="392"/>
                  </a:cubicBezTo>
                  <a:cubicBezTo>
                    <a:pt x="2918" y="588"/>
                    <a:pt x="2580" y="748"/>
                    <a:pt x="2224" y="890"/>
                  </a:cubicBezTo>
                  <a:cubicBezTo>
                    <a:pt x="1804" y="1048"/>
                    <a:pt x="1365" y="1125"/>
                    <a:pt x="922" y="1125"/>
                  </a:cubicBezTo>
                  <a:cubicBezTo>
                    <a:pt x="615" y="1125"/>
                    <a:pt x="306" y="1088"/>
                    <a:pt x="0" y="1015"/>
                  </a:cubicBezTo>
                  <a:lnTo>
                    <a:pt x="0" y="1015"/>
                  </a:lnTo>
                  <a:cubicBezTo>
                    <a:pt x="142" y="1477"/>
                    <a:pt x="214" y="1975"/>
                    <a:pt x="231" y="2474"/>
                  </a:cubicBezTo>
                  <a:cubicBezTo>
                    <a:pt x="249" y="2900"/>
                    <a:pt x="231" y="3345"/>
                    <a:pt x="142" y="3772"/>
                  </a:cubicBezTo>
                  <a:cubicBezTo>
                    <a:pt x="142" y="3826"/>
                    <a:pt x="125" y="3861"/>
                    <a:pt x="125" y="3915"/>
                  </a:cubicBezTo>
                  <a:cubicBezTo>
                    <a:pt x="1655" y="3577"/>
                    <a:pt x="3149" y="2224"/>
                    <a:pt x="3665" y="730"/>
                  </a:cubicBezTo>
                  <a:cubicBezTo>
                    <a:pt x="3683" y="481"/>
                    <a:pt x="3718" y="250"/>
                    <a:pt x="3754" y="1"/>
                  </a:cubicBezTo>
                  <a:close/>
                </a:path>
              </a:pathLst>
            </a:custGeom>
            <a:solidFill>
              <a:srgbClr val="E3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7816445" y="1317987"/>
              <a:ext cx="154979" cy="279925"/>
            </a:xfrm>
            <a:custGeom>
              <a:avLst/>
              <a:gdLst/>
              <a:ahLst/>
              <a:cxnLst/>
              <a:rect l="l" t="t" r="r" b="b"/>
              <a:pathLst>
                <a:path w="4448" h="8034" extrusionOk="0">
                  <a:moveTo>
                    <a:pt x="1767" y="0"/>
                  </a:moveTo>
                  <a:cubicBezTo>
                    <a:pt x="1602" y="0"/>
                    <a:pt x="1444" y="38"/>
                    <a:pt x="1299" y="124"/>
                  </a:cubicBezTo>
                  <a:cubicBezTo>
                    <a:pt x="391" y="676"/>
                    <a:pt x="53" y="2580"/>
                    <a:pt x="36" y="3540"/>
                  </a:cubicBezTo>
                  <a:cubicBezTo>
                    <a:pt x="0" y="4821"/>
                    <a:pt x="409" y="6102"/>
                    <a:pt x="1156" y="7134"/>
                  </a:cubicBezTo>
                  <a:cubicBezTo>
                    <a:pt x="1352" y="7419"/>
                    <a:pt x="1583" y="7685"/>
                    <a:pt x="1886" y="7863"/>
                  </a:cubicBezTo>
                  <a:cubicBezTo>
                    <a:pt x="2070" y="7972"/>
                    <a:pt x="2287" y="8034"/>
                    <a:pt x="2501" y="8034"/>
                  </a:cubicBezTo>
                  <a:cubicBezTo>
                    <a:pt x="2638" y="8034"/>
                    <a:pt x="2775" y="8008"/>
                    <a:pt x="2900" y="7952"/>
                  </a:cubicBezTo>
                  <a:cubicBezTo>
                    <a:pt x="3345" y="7774"/>
                    <a:pt x="3558" y="7241"/>
                    <a:pt x="3718" y="6778"/>
                  </a:cubicBezTo>
                  <a:cubicBezTo>
                    <a:pt x="4021" y="5889"/>
                    <a:pt x="4288" y="4999"/>
                    <a:pt x="4376" y="4074"/>
                  </a:cubicBezTo>
                  <a:cubicBezTo>
                    <a:pt x="4448" y="3149"/>
                    <a:pt x="4305" y="2188"/>
                    <a:pt x="3807" y="1388"/>
                  </a:cubicBezTo>
                  <a:cubicBezTo>
                    <a:pt x="3484" y="858"/>
                    <a:pt x="2552" y="0"/>
                    <a:pt x="1767" y="0"/>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7851149" y="1363214"/>
              <a:ext cx="232469" cy="263793"/>
            </a:xfrm>
            <a:custGeom>
              <a:avLst/>
              <a:gdLst/>
              <a:ahLst/>
              <a:cxnLst/>
              <a:rect l="l" t="t" r="r" b="b"/>
              <a:pathLst>
                <a:path w="6672" h="7571" extrusionOk="0">
                  <a:moveTo>
                    <a:pt x="851" y="0"/>
                  </a:moveTo>
                  <a:cubicBezTo>
                    <a:pt x="662" y="0"/>
                    <a:pt x="505" y="84"/>
                    <a:pt x="392" y="339"/>
                  </a:cubicBezTo>
                  <a:cubicBezTo>
                    <a:pt x="0" y="1228"/>
                    <a:pt x="107" y="3754"/>
                    <a:pt x="338" y="4697"/>
                  </a:cubicBezTo>
                  <a:cubicBezTo>
                    <a:pt x="481" y="5320"/>
                    <a:pt x="694" y="5943"/>
                    <a:pt x="1050" y="6476"/>
                  </a:cubicBezTo>
                  <a:cubicBezTo>
                    <a:pt x="1406" y="6992"/>
                    <a:pt x="1868" y="7312"/>
                    <a:pt x="2384" y="7473"/>
                  </a:cubicBezTo>
                  <a:cubicBezTo>
                    <a:pt x="2618" y="7539"/>
                    <a:pt x="2854" y="7571"/>
                    <a:pt x="3089" y="7571"/>
                  </a:cubicBezTo>
                  <a:cubicBezTo>
                    <a:pt x="3855" y="7571"/>
                    <a:pt x="4601" y="7235"/>
                    <a:pt x="5160" y="6690"/>
                  </a:cubicBezTo>
                  <a:cubicBezTo>
                    <a:pt x="5907" y="5943"/>
                    <a:pt x="6440" y="5000"/>
                    <a:pt x="6672" y="3897"/>
                  </a:cubicBezTo>
                  <a:cubicBezTo>
                    <a:pt x="6672" y="3879"/>
                    <a:pt x="6672" y="3879"/>
                    <a:pt x="6672" y="3861"/>
                  </a:cubicBezTo>
                  <a:cubicBezTo>
                    <a:pt x="6618" y="3256"/>
                    <a:pt x="6476" y="2669"/>
                    <a:pt x="6316" y="2100"/>
                  </a:cubicBezTo>
                  <a:cubicBezTo>
                    <a:pt x="6245" y="1922"/>
                    <a:pt x="6174" y="1762"/>
                    <a:pt x="6067" y="1584"/>
                  </a:cubicBezTo>
                  <a:cubicBezTo>
                    <a:pt x="5729" y="961"/>
                    <a:pt x="5142" y="517"/>
                    <a:pt x="4484" y="285"/>
                  </a:cubicBezTo>
                  <a:cubicBezTo>
                    <a:pt x="4172" y="174"/>
                    <a:pt x="3889" y="134"/>
                    <a:pt x="3610" y="134"/>
                  </a:cubicBezTo>
                  <a:cubicBezTo>
                    <a:pt x="3219" y="134"/>
                    <a:pt x="2838" y="213"/>
                    <a:pt x="2402" y="285"/>
                  </a:cubicBezTo>
                  <a:cubicBezTo>
                    <a:pt x="2335" y="296"/>
                    <a:pt x="2269" y="301"/>
                    <a:pt x="2203" y="301"/>
                  </a:cubicBezTo>
                  <a:cubicBezTo>
                    <a:pt x="1685" y="301"/>
                    <a:pt x="1210" y="0"/>
                    <a:pt x="851" y="0"/>
                  </a:cubicBezTo>
                  <a:close/>
                </a:path>
              </a:pathLst>
            </a:custGeom>
            <a:solidFill>
              <a:srgbClr val="FED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7849895" y="1257848"/>
              <a:ext cx="290133" cy="294768"/>
            </a:xfrm>
            <a:custGeom>
              <a:avLst/>
              <a:gdLst/>
              <a:ahLst/>
              <a:cxnLst/>
              <a:rect l="l" t="t" r="r" b="b"/>
              <a:pathLst>
                <a:path w="8327" h="8460" extrusionOk="0">
                  <a:moveTo>
                    <a:pt x="3612" y="0"/>
                  </a:moveTo>
                  <a:cubicBezTo>
                    <a:pt x="2616" y="0"/>
                    <a:pt x="1602" y="356"/>
                    <a:pt x="855" y="1014"/>
                  </a:cubicBezTo>
                  <a:cubicBezTo>
                    <a:pt x="321" y="1477"/>
                    <a:pt x="1" y="1868"/>
                    <a:pt x="107" y="2598"/>
                  </a:cubicBezTo>
                  <a:cubicBezTo>
                    <a:pt x="196" y="3309"/>
                    <a:pt x="641" y="3985"/>
                    <a:pt x="1157" y="4448"/>
                  </a:cubicBezTo>
                  <a:cubicBezTo>
                    <a:pt x="1887" y="5106"/>
                    <a:pt x="2812" y="5498"/>
                    <a:pt x="3666" y="5960"/>
                  </a:cubicBezTo>
                  <a:cubicBezTo>
                    <a:pt x="3737" y="5996"/>
                    <a:pt x="3808" y="6031"/>
                    <a:pt x="3879" y="6085"/>
                  </a:cubicBezTo>
                  <a:cubicBezTo>
                    <a:pt x="4377" y="6369"/>
                    <a:pt x="4875" y="6707"/>
                    <a:pt x="5267" y="7134"/>
                  </a:cubicBezTo>
                  <a:cubicBezTo>
                    <a:pt x="5516" y="7401"/>
                    <a:pt x="5872" y="8415"/>
                    <a:pt x="6174" y="8451"/>
                  </a:cubicBezTo>
                  <a:cubicBezTo>
                    <a:pt x="6211" y="8457"/>
                    <a:pt x="6248" y="8460"/>
                    <a:pt x="6283" y="8460"/>
                  </a:cubicBezTo>
                  <a:cubicBezTo>
                    <a:pt x="6669" y="8460"/>
                    <a:pt x="6939" y="8120"/>
                    <a:pt x="7135" y="7810"/>
                  </a:cubicBezTo>
                  <a:cubicBezTo>
                    <a:pt x="7384" y="7383"/>
                    <a:pt x="7633" y="6992"/>
                    <a:pt x="7793" y="6529"/>
                  </a:cubicBezTo>
                  <a:cubicBezTo>
                    <a:pt x="8149" y="5426"/>
                    <a:pt x="8327" y="3843"/>
                    <a:pt x="7829" y="2776"/>
                  </a:cubicBezTo>
                  <a:cubicBezTo>
                    <a:pt x="7544" y="2153"/>
                    <a:pt x="7046" y="1637"/>
                    <a:pt x="6494" y="1263"/>
                  </a:cubicBezTo>
                  <a:cubicBezTo>
                    <a:pt x="5676" y="694"/>
                    <a:pt x="4608" y="18"/>
                    <a:pt x="3612" y="0"/>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7918083" y="1479068"/>
              <a:ext cx="20487" cy="19547"/>
            </a:xfrm>
            <a:custGeom>
              <a:avLst/>
              <a:gdLst/>
              <a:ahLst/>
              <a:cxnLst/>
              <a:rect l="l" t="t" r="r" b="b"/>
              <a:pathLst>
                <a:path w="588" h="561" extrusionOk="0">
                  <a:moveTo>
                    <a:pt x="307" y="1"/>
                  </a:moveTo>
                  <a:cubicBezTo>
                    <a:pt x="176" y="1"/>
                    <a:pt x="51" y="102"/>
                    <a:pt x="18" y="234"/>
                  </a:cubicBezTo>
                  <a:cubicBezTo>
                    <a:pt x="1" y="394"/>
                    <a:pt x="107" y="536"/>
                    <a:pt x="250" y="554"/>
                  </a:cubicBezTo>
                  <a:cubicBezTo>
                    <a:pt x="268" y="559"/>
                    <a:pt x="287" y="561"/>
                    <a:pt x="306" y="561"/>
                  </a:cubicBezTo>
                  <a:cubicBezTo>
                    <a:pt x="431" y="561"/>
                    <a:pt x="555" y="462"/>
                    <a:pt x="570" y="323"/>
                  </a:cubicBezTo>
                  <a:cubicBezTo>
                    <a:pt x="588" y="180"/>
                    <a:pt x="499" y="38"/>
                    <a:pt x="339" y="2"/>
                  </a:cubicBezTo>
                  <a:cubicBezTo>
                    <a:pt x="328" y="1"/>
                    <a:pt x="318" y="1"/>
                    <a:pt x="307" y="1"/>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7920557" y="1459904"/>
              <a:ext cx="19895" cy="4390"/>
            </a:xfrm>
            <a:custGeom>
              <a:avLst/>
              <a:gdLst/>
              <a:ahLst/>
              <a:cxnLst/>
              <a:rect l="l" t="t" r="r" b="b"/>
              <a:pathLst>
                <a:path w="571" h="126" fill="none" extrusionOk="0">
                  <a:moveTo>
                    <a:pt x="570" y="125"/>
                  </a:moveTo>
                  <a:cubicBezTo>
                    <a:pt x="392" y="37"/>
                    <a:pt x="197" y="1"/>
                    <a:pt x="1" y="37"/>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7855470" y="1478893"/>
              <a:ext cx="21115" cy="19547"/>
            </a:xfrm>
            <a:custGeom>
              <a:avLst/>
              <a:gdLst/>
              <a:ahLst/>
              <a:cxnLst/>
              <a:rect l="l" t="t" r="r" b="b"/>
              <a:pathLst>
                <a:path w="606" h="561" extrusionOk="0">
                  <a:moveTo>
                    <a:pt x="295" y="1"/>
                  </a:moveTo>
                  <a:cubicBezTo>
                    <a:pt x="162" y="1"/>
                    <a:pt x="52" y="99"/>
                    <a:pt x="36" y="239"/>
                  </a:cubicBezTo>
                  <a:cubicBezTo>
                    <a:pt x="1" y="381"/>
                    <a:pt x="108" y="523"/>
                    <a:pt x="250" y="559"/>
                  </a:cubicBezTo>
                  <a:cubicBezTo>
                    <a:pt x="262" y="560"/>
                    <a:pt x="273" y="561"/>
                    <a:pt x="285" y="561"/>
                  </a:cubicBezTo>
                  <a:cubicBezTo>
                    <a:pt x="430" y="561"/>
                    <a:pt x="555" y="460"/>
                    <a:pt x="588" y="328"/>
                  </a:cubicBezTo>
                  <a:cubicBezTo>
                    <a:pt x="606" y="168"/>
                    <a:pt x="499" y="25"/>
                    <a:pt x="357" y="7"/>
                  </a:cubicBezTo>
                  <a:cubicBezTo>
                    <a:pt x="336" y="3"/>
                    <a:pt x="315" y="1"/>
                    <a:pt x="295" y="1"/>
                  </a:cubicBez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7858571" y="1459904"/>
              <a:ext cx="19268" cy="3763"/>
            </a:xfrm>
            <a:custGeom>
              <a:avLst/>
              <a:gdLst/>
              <a:ahLst/>
              <a:cxnLst/>
              <a:rect l="l" t="t" r="r" b="b"/>
              <a:pathLst>
                <a:path w="553" h="108" fill="none" extrusionOk="0">
                  <a:moveTo>
                    <a:pt x="552" y="108"/>
                  </a:moveTo>
                  <a:cubicBezTo>
                    <a:pt x="392" y="19"/>
                    <a:pt x="179" y="1"/>
                    <a:pt x="1" y="37"/>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7875923" y="1497116"/>
              <a:ext cx="14320" cy="35365"/>
            </a:xfrm>
            <a:custGeom>
              <a:avLst/>
              <a:gdLst/>
              <a:ahLst/>
              <a:cxnLst/>
              <a:rect l="l" t="t" r="r" b="b"/>
              <a:pathLst>
                <a:path w="411" h="1015" fill="none" extrusionOk="0">
                  <a:moveTo>
                    <a:pt x="410" y="0"/>
                  </a:moveTo>
                  <a:cubicBezTo>
                    <a:pt x="392" y="249"/>
                    <a:pt x="286" y="498"/>
                    <a:pt x="108" y="659"/>
                  </a:cubicBezTo>
                  <a:cubicBezTo>
                    <a:pt x="72" y="712"/>
                    <a:pt x="19" y="765"/>
                    <a:pt x="1" y="819"/>
                  </a:cubicBezTo>
                  <a:cubicBezTo>
                    <a:pt x="1" y="890"/>
                    <a:pt x="54" y="961"/>
                    <a:pt x="108" y="979"/>
                  </a:cubicBezTo>
                  <a:cubicBezTo>
                    <a:pt x="179" y="1014"/>
                    <a:pt x="250" y="1014"/>
                    <a:pt x="321" y="997"/>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7890208" y="1557256"/>
              <a:ext cx="34738" cy="7456"/>
            </a:xfrm>
            <a:custGeom>
              <a:avLst/>
              <a:gdLst/>
              <a:ahLst/>
              <a:cxnLst/>
              <a:rect l="l" t="t" r="r" b="b"/>
              <a:pathLst>
                <a:path w="997" h="214" fill="none" extrusionOk="0">
                  <a:moveTo>
                    <a:pt x="996" y="0"/>
                  </a:moveTo>
                  <a:cubicBezTo>
                    <a:pt x="694" y="178"/>
                    <a:pt x="320" y="214"/>
                    <a:pt x="0" y="89"/>
                  </a:cubicBezTo>
                </a:path>
              </a:pathLst>
            </a:custGeom>
            <a:noFill/>
            <a:ln w="4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8012299" y="1455757"/>
              <a:ext cx="77525" cy="71601"/>
            </a:xfrm>
            <a:custGeom>
              <a:avLst/>
              <a:gdLst/>
              <a:ahLst/>
              <a:cxnLst/>
              <a:rect l="l" t="t" r="r" b="b"/>
              <a:pathLst>
                <a:path w="2225" h="2055" extrusionOk="0">
                  <a:moveTo>
                    <a:pt x="1119" y="0"/>
                  </a:moveTo>
                  <a:cubicBezTo>
                    <a:pt x="629" y="0"/>
                    <a:pt x="188" y="353"/>
                    <a:pt x="108" y="849"/>
                  </a:cubicBezTo>
                  <a:cubicBezTo>
                    <a:pt x="1" y="1419"/>
                    <a:pt x="392" y="1952"/>
                    <a:pt x="944" y="2041"/>
                  </a:cubicBezTo>
                  <a:cubicBezTo>
                    <a:pt x="998" y="2050"/>
                    <a:pt x="1053" y="2054"/>
                    <a:pt x="1107" y="2054"/>
                  </a:cubicBezTo>
                  <a:cubicBezTo>
                    <a:pt x="1597" y="2054"/>
                    <a:pt x="2038" y="1700"/>
                    <a:pt x="2118" y="1187"/>
                  </a:cubicBezTo>
                  <a:cubicBezTo>
                    <a:pt x="2225" y="636"/>
                    <a:pt x="1833" y="102"/>
                    <a:pt x="1282" y="13"/>
                  </a:cubicBezTo>
                  <a:cubicBezTo>
                    <a:pt x="1227" y="4"/>
                    <a:pt x="1173" y="0"/>
                    <a:pt x="1119" y="0"/>
                  </a:cubicBezTo>
                  <a:close/>
                </a:path>
              </a:pathLst>
            </a:custGeom>
            <a:solidFill>
              <a:srgbClr val="FED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8039581" y="1476036"/>
              <a:ext cx="21115" cy="30418"/>
            </a:xfrm>
            <a:custGeom>
              <a:avLst/>
              <a:gdLst/>
              <a:ahLst/>
              <a:cxnLst/>
              <a:rect l="l" t="t" r="r" b="b"/>
              <a:pathLst>
                <a:path w="606" h="873" fill="none" extrusionOk="0">
                  <a:moveTo>
                    <a:pt x="605" y="36"/>
                  </a:moveTo>
                  <a:cubicBezTo>
                    <a:pt x="445" y="0"/>
                    <a:pt x="285" y="36"/>
                    <a:pt x="179" y="143"/>
                  </a:cubicBezTo>
                  <a:cubicBezTo>
                    <a:pt x="72" y="232"/>
                    <a:pt x="1" y="392"/>
                    <a:pt x="36" y="534"/>
                  </a:cubicBezTo>
                  <a:cubicBezTo>
                    <a:pt x="125" y="481"/>
                    <a:pt x="267" y="481"/>
                    <a:pt x="374" y="552"/>
                  </a:cubicBezTo>
                  <a:cubicBezTo>
                    <a:pt x="463" y="623"/>
                    <a:pt x="517" y="748"/>
                    <a:pt x="481" y="872"/>
                  </a:cubicBezTo>
                </a:path>
              </a:pathLst>
            </a:custGeom>
            <a:noFill/>
            <a:ln w="4000" cap="rnd" cmpd="sng">
              <a:solidFill>
                <a:srgbClr val="9C52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7027944" y="1596280"/>
              <a:ext cx="755664" cy="677547"/>
            </a:xfrm>
            <a:custGeom>
              <a:avLst/>
              <a:gdLst/>
              <a:ahLst/>
              <a:cxnLst/>
              <a:rect l="l" t="t" r="r" b="b"/>
              <a:pathLst>
                <a:path w="21688" h="19446" extrusionOk="0">
                  <a:moveTo>
                    <a:pt x="997" y="19446"/>
                  </a:moveTo>
                  <a:lnTo>
                    <a:pt x="20691" y="19446"/>
                  </a:lnTo>
                  <a:cubicBezTo>
                    <a:pt x="21242" y="19446"/>
                    <a:pt x="21687" y="19001"/>
                    <a:pt x="21687" y="18449"/>
                  </a:cubicBezTo>
                  <a:lnTo>
                    <a:pt x="21687" y="997"/>
                  </a:lnTo>
                  <a:cubicBezTo>
                    <a:pt x="21687" y="446"/>
                    <a:pt x="21242" y="1"/>
                    <a:pt x="20691" y="1"/>
                  </a:cubicBezTo>
                  <a:lnTo>
                    <a:pt x="997" y="1"/>
                  </a:lnTo>
                  <a:cubicBezTo>
                    <a:pt x="445" y="1"/>
                    <a:pt x="1" y="446"/>
                    <a:pt x="1" y="997"/>
                  </a:cubicBezTo>
                  <a:lnTo>
                    <a:pt x="1" y="18449"/>
                  </a:lnTo>
                  <a:cubicBezTo>
                    <a:pt x="1" y="19001"/>
                    <a:pt x="445" y="19446"/>
                    <a:pt x="997" y="194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6974007" y="1719242"/>
              <a:ext cx="163690" cy="289924"/>
            </a:xfrm>
            <a:custGeom>
              <a:avLst/>
              <a:gdLst/>
              <a:ahLst/>
              <a:cxnLst/>
              <a:rect l="l" t="t" r="r" b="b"/>
              <a:pathLst>
                <a:path w="4698" h="8321" extrusionOk="0">
                  <a:moveTo>
                    <a:pt x="2634" y="0"/>
                  </a:moveTo>
                  <a:cubicBezTo>
                    <a:pt x="2161" y="0"/>
                    <a:pt x="1536" y="133"/>
                    <a:pt x="1157" y="421"/>
                  </a:cubicBezTo>
                  <a:cubicBezTo>
                    <a:pt x="1068" y="492"/>
                    <a:pt x="730" y="955"/>
                    <a:pt x="677" y="1044"/>
                  </a:cubicBezTo>
                  <a:cubicBezTo>
                    <a:pt x="232" y="1738"/>
                    <a:pt x="1" y="3801"/>
                    <a:pt x="1" y="3801"/>
                  </a:cubicBezTo>
                  <a:cubicBezTo>
                    <a:pt x="1" y="3801"/>
                    <a:pt x="1513" y="8196"/>
                    <a:pt x="1513" y="8320"/>
                  </a:cubicBezTo>
                  <a:cubicBezTo>
                    <a:pt x="1531" y="7804"/>
                    <a:pt x="1584" y="4958"/>
                    <a:pt x="1584" y="4958"/>
                  </a:cubicBezTo>
                  <a:cubicBezTo>
                    <a:pt x="1584" y="4958"/>
                    <a:pt x="2242" y="4478"/>
                    <a:pt x="2634" y="4228"/>
                  </a:cubicBezTo>
                  <a:cubicBezTo>
                    <a:pt x="3486" y="3661"/>
                    <a:pt x="4249" y="3093"/>
                    <a:pt x="3864" y="1925"/>
                  </a:cubicBezTo>
                  <a:lnTo>
                    <a:pt x="3864" y="1925"/>
                  </a:lnTo>
                  <a:cubicBezTo>
                    <a:pt x="3906" y="2044"/>
                    <a:pt x="4001" y="2096"/>
                    <a:pt x="4109" y="2096"/>
                  </a:cubicBezTo>
                  <a:cubicBezTo>
                    <a:pt x="4296" y="2096"/>
                    <a:pt x="4524" y="1943"/>
                    <a:pt x="4591" y="1720"/>
                  </a:cubicBezTo>
                  <a:cubicBezTo>
                    <a:pt x="4698" y="1364"/>
                    <a:pt x="4520" y="991"/>
                    <a:pt x="4306" y="742"/>
                  </a:cubicBezTo>
                  <a:cubicBezTo>
                    <a:pt x="3933" y="332"/>
                    <a:pt x="3417" y="65"/>
                    <a:pt x="2865" y="12"/>
                  </a:cubicBezTo>
                  <a:cubicBezTo>
                    <a:pt x="2794" y="4"/>
                    <a:pt x="2716" y="0"/>
                    <a:pt x="2634" y="0"/>
                  </a:cubicBezTo>
                  <a:close/>
                </a:path>
              </a:pathLst>
            </a:custGeom>
            <a:solidFill>
              <a:srgbClr val="FED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7123414" y="2052517"/>
              <a:ext cx="565354" cy="35"/>
            </a:xfrm>
            <a:custGeom>
              <a:avLst/>
              <a:gdLst/>
              <a:ahLst/>
              <a:cxnLst/>
              <a:rect l="l" t="t" r="r" b="b"/>
              <a:pathLst>
                <a:path w="16226" h="1" fill="none" extrusionOk="0">
                  <a:moveTo>
                    <a:pt x="16225" y="1"/>
                  </a:moveTo>
                  <a:lnTo>
                    <a:pt x="0" y="1"/>
                  </a:lnTo>
                </a:path>
              </a:pathLst>
            </a:custGeom>
            <a:noFill/>
            <a:ln w="8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7123414" y="1991785"/>
              <a:ext cx="565354" cy="35"/>
            </a:xfrm>
            <a:custGeom>
              <a:avLst/>
              <a:gdLst/>
              <a:ahLst/>
              <a:cxnLst/>
              <a:rect l="l" t="t" r="r" b="b"/>
              <a:pathLst>
                <a:path w="16226" h="1" fill="none" extrusionOk="0">
                  <a:moveTo>
                    <a:pt x="16225" y="0"/>
                  </a:moveTo>
                  <a:lnTo>
                    <a:pt x="0" y="0"/>
                  </a:lnTo>
                </a:path>
              </a:pathLst>
            </a:custGeom>
            <a:noFill/>
            <a:ln w="8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7123414" y="1929799"/>
              <a:ext cx="565354" cy="35"/>
            </a:xfrm>
            <a:custGeom>
              <a:avLst/>
              <a:gdLst/>
              <a:ahLst/>
              <a:cxnLst/>
              <a:rect l="l" t="t" r="r" b="b"/>
              <a:pathLst>
                <a:path w="16226" h="1" fill="none" extrusionOk="0">
                  <a:moveTo>
                    <a:pt x="16225" y="0"/>
                  </a:moveTo>
                  <a:lnTo>
                    <a:pt x="0" y="0"/>
                  </a:lnTo>
                </a:path>
              </a:pathLst>
            </a:custGeom>
            <a:noFill/>
            <a:ln w="8000" cap="rnd"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115366" y="2094677"/>
              <a:ext cx="93622" cy="88674"/>
            </a:xfrm>
            <a:custGeom>
              <a:avLst/>
              <a:gdLst/>
              <a:ahLst/>
              <a:cxnLst/>
              <a:rect l="l" t="t" r="r" b="b"/>
              <a:pathLst>
                <a:path w="2687" h="2545" extrusionOk="0">
                  <a:moveTo>
                    <a:pt x="1352" y="0"/>
                  </a:moveTo>
                  <a:lnTo>
                    <a:pt x="1032" y="979"/>
                  </a:lnTo>
                  <a:lnTo>
                    <a:pt x="0" y="979"/>
                  </a:lnTo>
                  <a:lnTo>
                    <a:pt x="836" y="1566"/>
                  </a:lnTo>
                  <a:lnTo>
                    <a:pt x="516" y="2544"/>
                  </a:lnTo>
                  <a:lnTo>
                    <a:pt x="516" y="2544"/>
                  </a:lnTo>
                  <a:lnTo>
                    <a:pt x="1352" y="1939"/>
                  </a:lnTo>
                  <a:lnTo>
                    <a:pt x="2170" y="2544"/>
                  </a:lnTo>
                  <a:lnTo>
                    <a:pt x="1868" y="1566"/>
                  </a:lnTo>
                  <a:lnTo>
                    <a:pt x="2686" y="979"/>
                  </a:lnTo>
                  <a:lnTo>
                    <a:pt x="1672" y="979"/>
                  </a:lnTo>
                  <a:lnTo>
                    <a:pt x="1352" y="0"/>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7237456" y="2094677"/>
              <a:ext cx="93657" cy="88674"/>
            </a:xfrm>
            <a:custGeom>
              <a:avLst/>
              <a:gdLst/>
              <a:ahLst/>
              <a:cxnLst/>
              <a:rect l="l" t="t" r="r" b="b"/>
              <a:pathLst>
                <a:path w="2688" h="2545" extrusionOk="0">
                  <a:moveTo>
                    <a:pt x="1335" y="0"/>
                  </a:moveTo>
                  <a:lnTo>
                    <a:pt x="1015" y="979"/>
                  </a:lnTo>
                  <a:lnTo>
                    <a:pt x="1" y="979"/>
                  </a:lnTo>
                  <a:lnTo>
                    <a:pt x="819" y="1566"/>
                  </a:lnTo>
                  <a:lnTo>
                    <a:pt x="517" y="2544"/>
                  </a:lnTo>
                  <a:lnTo>
                    <a:pt x="1335" y="1939"/>
                  </a:lnTo>
                  <a:lnTo>
                    <a:pt x="2171" y="2544"/>
                  </a:lnTo>
                  <a:lnTo>
                    <a:pt x="2171" y="2544"/>
                  </a:lnTo>
                  <a:lnTo>
                    <a:pt x="1851" y="1566"/>
                  </a:lnTo>
                  <a:lnTo>
                    <a:pt x="2687" y="979"/>
                  </a:lnTo>
                  <a:lnTo>
                    <a:pt x="1655" y="979"/>
                  </a:lnTo>
                  <a:lnTo>
                    <a:pt x="1335" y="0"/>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7358954" y="2094677"/>
              <a:ext cx="93657" cy="88674"/>
            </a:xfrm>
            <a:custGeom>
              <a:avLst/>
              <a:gdLst/>
              <a:ahLst/>
              <a:cxnLst/>
              <a:rect l="l" t="t" r="r" b="b"/>
              <a:pathLst>
                <a:path w="2688" h="2545" extrusionOk="0">
                  <a:moveTo>
                    <a:pt x="1353" y="0"/>
                  </a:moveTo>
                  <a:lnTo>
                    <a:pt x="1033" y="979"/>
                  </a:lnTo>
                  <a:lnTo>
                    <a:pt x="1" y="979"/>
                  </a:lnTo>
                  <a:lnTo>
                    <a:pt x="837" y="1566"/>
                  </a:lnTo>
                  <a:lnTo>
                    <a:pt x="517" y="2544"/>
                  </a:lnTo>
                  <a:lnTo>
                    <a:pt x="1353" y="1939"/>
                  </a:lnTo>
                  <a:lnTo>
                    <a:pt x="2171" y="2544"/>
                  </a:lnTo>
                  <a:lnTo>
                    <a:pt x="1869" y="1566"/>
                  </a:lnTo>
                  <a:lnTo>
                    <a:pt x="2687" y="979"/>
                  </a:lnTo>
                  <a:lnTo>
                    <a:pt x="1673" y="979"/>
                  </a:lnTo>
                  <a:lnTo>
                    <a:pt x="1353" y="0"/>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7481080" y="2094677"/>
              <a:ext cx="93622" cy="88674"/>
            </a:xfrm>
            <a:custGeom>
              <a:avLst/>
              <a:gdLst/>
              <a:ahLst/>
              <a:cxnLst/>
              <a:rect l="l" t="t" r="r" b="b"/>
              <a:pathLst>
                <a:path w="2687" h="2545" extrusionOk="0">
                  <a:moveTo>
                    <a:pt x="1335" y="0"/>
                  </a:moveTo>
                  <a:lnTo>
                    <a:pt x="1014" y="979"/>
                  </a:lnTo>
                  <a:lnTo>
                    <a:pt x="0" y="979"/>
                  </a:lnTo>
                  <a:lnTo>
                    <a:pt x="819" y="1566"/>
                  </a:lnTo>
                  <a:lnTo>
                    <a:pt x="516" y="2544"/>
                  </a:lnTo>
                  <a:lnTo>
                    <a:pt x="1335" y="1939"/>
                  </a:lnTo>
                  <a:lnTo>
                    <a:pt x="2171" y="2544"/>
                  </a:lnTo>
                  <a:lnTo>
                    <a:pt x="2171" y="2544"/>
                  </a:lnTo>
                  <a:lnTo>
                    <a:pt x="1851" y="1566"/>
                  </a:lnTo>
                  <a:lnTo>
                    <a:pt x="2687" y="979"/>
                  </a:lnTo>
                  <a:lnTo>
                    <a:pt x="1655" y="979"/>
                  </a:lnTo>
                  <a:lnTo>
                    <a:pt x="1335" y="0"/>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7602578" y="2094677"/>
              <a:ext cx="93622" cy="88674"/>
            </a:xfrm>
            <a:custGeom>
              <a:avLst/>
              <a:gdLst/>
              <a:ahLst/>
              <a:cxnLst/>
              <a:rect l="l" t="t" r="r" b="b"/>
              <a:pathLst>
                <a:path w="2687" h="2545" extrusionOk="0">
                  <a:moveTo>
                    <a:pt x="1352" y="0"/>
                  </a:moveTo>
                  <a:lnTo>
                    <a:pt x="1032" y="979"/>
                  </a:lnTo>
                  <a:lnTo>
                    <a:pt x="0" y="979"/>
                  </a:lnTo>
                  <a:lnTo>
                    <a:pt x="836" y="1566"/>
                  </a:lnTo>
                  <a:lnTo>
                    <a:pt x="516" y="2544"/>
                  </a:lnTo>
                  <a:lnTo>
                    <a:pt x="1352" y="1939"/>
                  </a:lnTo>
                  <a:lnTo>
                    <a:pt x="2171" y="2544"/>
                  </a:lnTo>
                  <a:lnTo>
                    <a:pt x="1851" y="1566"/>
                  </a:lnTo>
                  <a:lnTo>
                    <a:pt x="2687" y="979"/>
                  </a:lnTo>
                  <a:lnTo>
                    <a:pt x="1655" y="979"/>
                  </a:lnTo>
                  <a:lnTo>
                    <a:pt x="1352" y="0"/>
                  </a:lnTo>
                  <a:close/>
                </a:path>
              </a:pathLst>
            </a:custGeom>
            <a:solidFill>
              <a:srgbClr val="9C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7309372" y="1693005"/>
              <a:ext cx="193446" cy="193411"/>
            </a:xfrm>
            <a:custGeom>
              <a:avLst/>
              <a:gdLst/>
              <a:ahLst/>
              <a:cxnLst/>
              <a:rect l="l" t="t" r="r" b="b"/>
              <a:pathLst>
                <a:path w="5552" h="5551" extrusionOk="0">
                  <a:moveTo>
                    <a:pt x="2776" y="0"/>
                  </a:moveTo>
                  <a:cubicBezTo>
                    <a:pt x="1228" y="0"/>
                    <a:pt x="0" y="1228"/>
                    <a:pt x="0" y="2775"/>
                  </a:cubicBezTo>
                  <a:cubicBezTo>
                    <a:pt x="0" y="4305"/>
                    <a:pt x="1228" y="5551"/>
                    <a:pt x="2776" y="5551"/>
                  </a:cubicBezTo>
                  <a:cubicBezTo>
                    <a:pt x="4306" y="5551"/>
                    <a:pt x="5551" y="4305"/>
                    <a:pt x="5551" y="2775"/>
                  </a:cubicBezTo>
                  <a:cubicBezTo>
                    <a:pt x="5551" y="1245"/>
                    <a:pt x="4306"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8089790" y="1723632"/>
              <a:ext cx="266580" cy="566365"/>
            </a:xfrm>
            <a:custGeom>
              <a:avLst/>
              <a:gdLst/>
              <a:ahLst/>
              <a:cxnLst/>
              <a:rect l="l" t="t" r="r" b="b"/>
              <a:pathLst>
                <a:path w="7651" h="16255" extrusionOk="0">
                  <a:moveTo>
                    <a:pt x="3417" y="0"/>
                  </a:moveTo>
                  <a:cubicBezTo>
                    <a:pt x="3012" y="0"/>
                    <a:pt x="2625" y="196"/>
                    <a:pt x="2402" y="544"/>
                  </a:cubicBezTo>
                  <a:cubicBezTo>
                    <a:pt x="1548" y="1825"/>
                    <a:pt x="979" y="3320"/>
                    <a:pt x="606" y="4778"/>
                  </a:cubicBezTo>
                  <a:cubicBezTo>
                    <a:pt x="499" y="5170"/>
                    <a:pt x="392" y="5579"/>
                    <a:pt x="321" y="5988"/>
                  </a:cubicBezTo>
                  <a:cubicBezTo>
                    <a:pt x="214" y="6522"/>
                    <a:pt x="303" y="7073"/>
                    <a:pt x="534" y="7554"/>
                  </a:cubicBezTo>
                  <a:cubicBezTo>
                    <a:pt x="552" y="7589"/>
                    <a:pt x="552" y="7625"/>
                    <a:pt x="570" y="7661"/>
                  </a:cubicBezTo>
                  <a:cubicBezTo>
                    <a:pt x="783" y="8176"/>
                    <a:pt x="748" y="8888"/>
                    <a:pt x="766" y="9440"/>
                  </a:cubicBezTo>
                  <a:cubicBezTo>
                    <a:pt x="783" y="10685"/>
                    <a:pt x="677" y="11930"/>
                    <a:pt x="428" y="13158"/>
                  </a:cubicBezTo>
                  <a:cubicBezTo>
                    <a:pt x="250" y="14065"/>
                    <a:pt x="1" y="15097"/>
                    <a:pt x="694" y="15791"/>
                  </a:cubicBezTo>
                  <a:cubicBezTo>
                    <a:pt x="1012" y="16108"/>
                    <a:pt x="1457" y="16254"/>
                    <a:pt x="1906" y="16254"/>
                  </a:cubicBezTo>
                  <a:cubicBezTo>
                    <a:pt x="2037" y="16254"/>
                    <a:pt x="2168" y="16242"/>
                    <a:pt x="2296" y="16218"/>
                  </a:cubicBezTo>
                  <a:cubicBezTo>
                    <a:pt x="3292" y="16004"/>
                    <a:pt x="3986" y="15221"/>
                    <a:pt x="4537" y="14421"/>
                  </a:cubicBezTo>
                  <a:cubicBezTo>
                    <a:pt x="5765" y="12677"/>
                    <a:pt x="6725" y="10703"/>
                    <a:pt x="7188" y="8603"/>
                  </a:cubicBezTo>
                  <a:cubicBezTo>
                    <a:pt x="7615" y="6700"/>
                    <a:pt x="7651" y="4280"/>
                    <a:pt x="6850" y="2466"/>
                  </a:cubicBezTo>
                  <a:cubicBezTo>
                    <a:pt x="6316" y="1238"/>
                    <a:pt x="5089" y="438"/>
                    <a:pt x="3808" y="64"/>
                  </a:cubicBezTo>
                  <a:cubicBezTo>
                    <a:pt x="3790" y="46"/>
                    <a:pt x="3772" y="46"/>
                    <a:pt x="3754" y="46"/>
                  </a:cubicBezTo>
                  <a:cubicBezTo>
                    <a:pt x="3643" y="15"/>
                    <a:pt x="3529" y="0"/>
                    <a:pt x="3417" y="0"/>
                  </a:cubicBezTo>
                  <a:close/>
                </a:path>
              </a:pathLst>
            </a:custGeom>
            <a:solidFill>
              <a:srgbClr val="AEB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8070592" y="1877708"/>
              <a:ext cx="115921" cy="239298"/>
            </a:xfrm>
            <a:custGeom>
              <a:avLst/>
              <a:gdLst/>
              <a:ahLst/>
              <a:cxnLst/>
              <a:rect l="l" t="t" r="r" b="b"/>
              <a:pathLst>
                <a:path w="3327" h="6868" fill="none" extrusionOk="0">
                  <a:moveTo>
                    <a:pt x="0" y="6868"/>
                  </a:moveTo>
                  <a:cubicBezTo>
                    <a:pt x="1103" y="4573"/>
                    <a:pt x="2224" y="2278"/>
                    <a:pt x="3327" y="1"/>
                  </a:cubicBezTo>
                </a:path>
              </a:pathLst>
            </a:custGeom>
            <a:noFill/>
            <a:ln w="3550" cap="flat"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8151776" y="1885165"/>
              <a:ext cx="4982" cy="45260"/>
            </a:xfrm>
            <a:custGeom>
              <a:avLst/>
              <a:gdLst/>
              <a:ahLst/>
              <a:cxnLst/>
              <a:rect l="l" t="t" r="r" b="b"/>
              <a:pathLst>
                <a:path w="143" h="1299" fill="none" extrusionOk="0">
                  <a:moveTo>
                    <a:pt x="1" y="0"/>
                  </a:moveTo>
                  <a:cubicBezTo>
                    <a:pt x="54" y="427"/>
                    <a:pt x="90" y="872"/>
                    <a:pt x="143" y="1299"/>
                  </a:cubicBezTo>
                </a:path>
              </a:pathLst>
            </a:custGeom>
            <a:noFill/>
            <a:ln w="3550" cap="flat" cmpd="sng">
              <a:solidFill>
                <a:srgbClr val="9C5240"/>
              </a:solidFill>
              <a:prstDash val="solid"/>
              <a:miter lim="17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7536236" y="2107464"/>
              <a:ext cx="719707" cy="193027"/>
            </a:xfrm>
            <a:custGeom>
              <a:avLst/>
              <a:gdLst/>
              <a:ahLst/>
              <a:cxnLst/>
              <a:rect l="l" t="t" r="r" b="b"/>
              <a:pathLst>
                <a:path w="20656" h="5540" extrusionOk="0">
                  <a:moveTo>
                    <a:pt x="10344" y="0"/>
                  </a:moveTo>
                  <a:cubicBezTo>
                    <a:pt x="10145" y="0"/>
                    <a:pt x="9947" y="2"/>
                    <a:pt x="9750" y="7"/>
                  </a:cubicBezTo>
                  <a:cubicBezTo>
                    <a:pt x="7651" y="60"/>
                    <a:pt x="5569" y="363"/>
                    <a:pt x="3523" y="665"/>
                  </a:cubicBezTo>
                  <a:cubicBezTo>
                    <a:pt x="2758" y="790"/>
                    <a:pt x="1976" y="914"/>
                    <a:pt x="1353" y="1288"/>
                  </a:cubicBezTo>
                  <a:cubicBezTo>
                    <a:pt x="410" y="1839"/>
                    <a:pt x="1" y="2960"/>
                    <a:pt x="446" y="3850"/>
                  </a:cubicBezTo>
                  <a:cubicBezTo>
                    <a:pt x="570" y="4116"/>
                    <a:pt x="801" y="4366"/>
                    <a:pt x="1139" y="4401"/>
                  </a:cubicBezTo>
                  <a:cubicBezTo>
                    <a:pt x="1155" y="4403"/>
                    <a:pt x="1170" y="4404"/>
                    <a:pt x="1185" y="4404"/>
                  </a:cubicBezTo>
                  <a:cubicBezTo>
                    <a:pt x="1507" y="4404"/>
                    <a:pt x="1805" y="4054"/>
                    <a:pt x="1584" y="3867"/>
                  </a:cubicBezTo>
                  <a:lnTo>
                    <a:pt x="1584" y="3867"/>
                  </a:lnTo>
                  <a:cubicBezTo>
                    <a:pt x="1964" y="4152"/>
                    <a:pt x="2284" y="4261"/>
                    <a:pt x="2574" y="4261"/>
                  </a:cubicBezTo>
                  <a:cubicBezTo>
                    <a:pt x="3478" y="4261"/>
                    <a:pt x="4085" y="3201"/>
                    <a:pt x="5285" y="3120"/>
                  </a:cubicBezTo>
                  <a:cubicBezTo>
                    <a:pt x="5332" y="3115"/>
                    <a:pt x="5380" y="3113"/>
                    <a:pt x="5428" y="3113"/>
                  </a:cubicBezTo>
                  <a:cubicBezTo>
                    <a:pt x="5559" y="3113"/>
                    <a:pt x="5693" y="3130"/>
                    <a:pt x="5836" y="3156"/>
                  </a:cubicBezTo>
                  <a:cubicBezTo>
                    <a:pt x="7491" y="3565"/>
                    <a:pt x="9127" y="3832"/>
                    <a:pt x="10817" y="4134"/>
                  </a:cubicBezTo>
                  <a:cubicBezTo>
                    <a:pt x="11938" y="4312"/>
                    <a:pt x="13059" y="4561"/>
                    <a:pt x="14162" y="4846"/>
                  </a:cubicBezTo>
                  <a:cubicBezTo>
                    <a:pt x="15051" y="5077"/>
                    <a:pt x="16030" y="5540"/>
                    <a:pt x="16955" y="5540"/>
                  </a:cubicBezTo>
                  <a:cubicBezTo>
                    <a:pt x="17951" y="5540"/>
                    <a:pt x="18627" y="5451"/>
                    <a:pt x="19303" y="4810"/>
                  </a:cubicBezTo>
                  <a:cubicBezTo>
                    <a:pt x="19624" y="4508"/>
                    <a:pt x="19926" y="4188"/>
                    <a:pt x="20211" y="3867"/>
                  </a:cubicBezTo>
                  <a:cubicBezTo>
                    <a:pt x="20371" y="3672"/>
                    <a:pt x="20531" y="3458"/>
                    <a:pt x="20549" y="3227"/>
                  </a:cubicBezTo>
                  <a:cubicBezTo>
                    <a:pt x="20655" y="1270"/>
                    <a:pt x="18200" y="754"/>
                    <a:pt x="16742" y="541"/>
                  </a:cubicBezTo>
                  <a:cubicBezTo>
                    <a:pt x="14678" y="248"/>
                    <a:pt x="12450" y="0"/>
                    <a:pt x="10344" y="0"/>
                  </a:cubicBezTo>
                  <a:close/>
                </a:path>
              </a:pathLst>
            </a:custGeom>
            <a:solidFill>
              <a:srgbClr val="FED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0;p22">
            <a:extLst>
              <a:ext uri="{FF2B5EF4-FFF2-40B4-BE49-F238E27FC236}">
                <a16:creationId xmlns:a16="http://schemas.microsoft.com/office/drawing/2014/main" id="{73203A5D-C22C-852B-E41F-6A4FC88E7B69}"/>
              </a:ext>
            </a:extLst>
          </p:cNvPr>
          <p:cNvSpPr txBox="1">
            <a:spLocks/>
          </p:cNvSpPr>
          <p:nvPr/>
        </p:nvSpPr>
        <p:spPr>
          <a:xfrm flipH="1">
            <a:off x="409585" y="2785355"/>
            <a:ext cx="3885600" cy="1336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28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rgbClr val="000000"/>
              </a:buClr>
              <a:buSzPts val="2800"/>
              <a:buFont typeface="Roboto"/>
              <a:buNone/>
              <a:defRPr sz="2800" b="0" i="0" u="none" strike="noStrike" cap="none">
                <a:solidFill>
                  <a:srgbClr val="000000"/>
                </a:solidFill>
                <a:latin typeface="Roboto"/>
                <a:ea typeface="Roboto"/>
                <a:cs typeface="Roboto"/>
                <a:sym typeface="Roboto"/>
              </a:defRPr>
            </a:lvl2pPr>
            <a:lvl3pPr marL="1371600" marR="0" lvl="2" indent="-317500" algn="ctr" rtl="0">
              <a:lnSpc>
                <a:spcPct val="100000"/>
              </a:lnSpc>
              <a:spcBef>
                <a:spcPts val="0"/>
              </a:spcBef>
              <a:spcAft>
                <a:spcPts val="0"/>
              </a:spcAft>
              <a:buClr>
                <a:srgbClr val="000000"/>
              </a:buClr>
              <a:buSzPts val="2800"/>
              <a:buFont typeface="Roboto"/>
              <a:buNone/>
              <a:defRPr sz="2800" b="0" i="0" u="none" strike="noStrike" cap="none">
                <a:solidFill>
                  <a:srgbClr val="000000"/>
                </a:solidFill>
                <a:latin typeface="Roboto"/>
                <a:ea typeface="Roboto"/>
                <a:cs typeface="Roboto"/>
                <a:sym typeface="Roboto"/>
              </a:defRPr>
            </a:lvl3pPr>
            <a:lvl4pPr marL="1828800" marR="0" lvl="3" indent="-317500" algn="ctr" rtl="0">
              <a:lnSpc>
                <a:spcPct val="100000"/>
              </a:lnSpc>
              <a:spcBef>
                <a:spcPts val="0"/>
              </a:spcBef>
              <a:spcAft>
                <a:spcPts val="0"/>
              </a:spcAft>
              <a:buClr>
                <a:srgbClr val="000000"/>
              </a:buClr>
              <a:buSzPts val="2800"/>
              <a:buFont typeface="Roboto"/>
              <a:buNone/>
              <a:defRPr sz="2800" b="0" i="0" u="none" strike="noStrike" cap="none">
                <a:solidFill>
                  <a:srgbClr val="000000"/>
                </a:solidFill>
                <a:latin typeface="Roboto"/>
                <a:ea typeface="Roboto"/>
                <a:cs typeface="Roboto"/>
                <a:sym typeface="Roboto"/>
              </a:defRPr>
            </a:lvl4pPr>
            <a:lvl5pPr marL="2286000" marR="0" lvl="4" indent="-317500" algn="ctr" rtl="0">
              <a:lnSpc>
                <a:spcPct val="100000"/>
              </a:lnSpc>
              <a:spcBef>
                <a:spcPts val="0"/>
              </a:spcBef>
              <a:spcAft>
                <a:spcPts val="0"/>
              </a:spcAft>
              <a:buClr>
                <a:srgbClr val="000000"/>
              </a:buClr>
              <a:buSzPts val="2800"/>
              <a:buFont typeface="Roboto"/>
              <a:buNone/>
              <a:defRPr sz="2800" b="0" i="0" u="none" strike="noStrike" cap="none">
                <a:solidFill>
                  <a:srgbClr val="000000"/>
                </a:solidFill>
                <a:latin typeface="Roboto"/>
                <a:ea typeface="Roboto"/>
                <a:cs typeface="Roboto"/>
                <a:sym typeface="Roboto"/>
              </a:defRPr>
            </a:lvl5pPr>
            <a:lvl6pPr marL="2743200" marR="0" lvl="5" indent="-317500" algn="ctr" rtl="0">
              <a:lnSpc>
                <a:spcPct val="100000"/>
              </a:lnSpc>
              <a:spcBef>
                <a:spcPts val="0"/>
              </a:spcBef>
              <a:spcAft>
                <a:spcPts val="0"/>
              </a:spcAft>
              <a:buClr>
                <a:srgbClr val="000000"/>
              </a:buClr>
              <a:buSzPts val="2800"/>
              <a:buFont typeface="Roboto"/>
              <a:buNone/>
              <a:defRPr sz="2800" b="0" i="0" u="none" strike="noStrike" cap="none">
                <a:solidFill>
                  <a:srgbClr val="000000"/>
                </a:solidFill>
                <a:latin typeface="Roboto"/>
                <a:ea typeface="Roboto"/>
                <a:cs typeface="Roboto"/>
                <a:sym typeface="Roboto"/>
              </a:defRPr>
            </a:lvl6pPr>
            <a:lvl7pPr marL="3200400" marR="0" lvl="6" indent="-317500" algn="ctr" rtl="0">
              <a:lnSpc>
                <a:spcPct val="100000"/>
              </a:lnSpc>
              <a:spcBef>
                <a:spcPts val="0"/>
              </a:spcBef>
              <a:spcAft>
                <a:spcPts val="0"/>
              </a:spcAft>
              <a:buClr>
                <a:srgbClr val="000000"/>
              </a:buClr>
              <a:buSzPts val="2800"/>
              <a:buFont typeface="Roboto"/>
              <a:buNone/>
              <a:defRPr sz="2800" b="0" i="0" u="none" strike="noStrike" cap="none">
                <a:solidFill>
                  <a:srgbClr val="000000"/>
                </a:solidFill>
                <a:latin typeface="Roboto"/>
                <a:ea typeface="Roboto"/>
                <a:cs typeface="Roboto"/>
                <a:sym typeface="Roboto"/>
              </a:defRPr>
            </a:lvl7pPr>
            <a:lvl8pPr marL="3657600" marR="0" lvl="7" indent="-317500" algn="ctr" rtl="0">
              <a:lnSpc>
                <a:spcPct val="100000"/>
              </a:lnSpc>
              <a:spcBef>
                <a:spcPts val="0"/>
              </a:spcBef>
              <a:spcAft>
                <a:spcPts val="0"/>
              </a:spcAft>
              <a:buClr>
                <a:srgbClr val="000000"/>
              </a:buClr>
              <a:buSzPts val="2800"/>
              <a:buFont typeface="Roboto"/>
              <a:buNone/>
              <a:defRPr sz="2800" b="0" i="0" u="none" strike="noStrike" cap="none">
                <a:solidFill>
                  <a:srgbClr val="000000"/>
                </a:solidFill>
                <a:latin typeface="Roboto"/>
                <a:ea typeface="Roboto"/>
                <a:cs typeface="Roboto"/>
                <a:sym typeface="Roboto"/>
              </a:defRPr>
            </a:lvl8pPr>
            <a:lvl9pPr marL="4114800" marR="0" lvl="8" indent="-317500" algn="ctr" rtl="0">
              <a:lnSpc>
                <a:spcPct val="100000"/>
              </a:lnSpc>
              <a:spcBef>
                <a:spcPts val="0"/>
              </a:spcBef>
              <a:spcAft>
                <a:spcPts val="0"/>
              </a:spcAft>
              <a:buClr>
                <a:srgbClr val="000000"/>
              </a:buClr>
              <a:buSzPts val="2800"/>
              <a:buFont typeface="Roboto"/>
              <a:buNone/>
              <a:defRPr sz="2800" b="0" i="0" u="none" strike="noStrike" cap="none">
                <a:solidFill>
                  <a:srgbClr val="000000"/>
                </a:solidFill>
                <a:latin typeface="Roboto"/>
                <a:ea typeface="Roboto"/>
                <a:cs typeface="Roboto"/>
                <a:sym typeface="Roboto"/>
              </a:defRPr>
            </a:lvl9pPr>
          </a:lstStyle>
          <a:p>
            <a:pPr marL="0" indent="0"/>
            <a:r>
              <a:rPr lang="en-US" sz="1100"/>
              <a:t>Thành viên:</a:t>
            </a:r>
          </a:p>
          <a:p>
            <a:pPr marL="285750" indent="-285750">
              <a:buFontTx/>
              <a:buChar char="-"/>
            </a:pPr>
            <a:r>
              <a:rPr lang="en-US" sz="1100"/>
              <a:t>Lê Thị Phương Thanh</a:t>
            </a:r>
          </a:p>
          <a:p>
            <a:pPr marL="285750" indent="-285750">
              <a:buFontTx/>
              <a:buChar char="-"/>
            </a:pPr>
            <a:r>
              <a:rPr lang="en-US" sz="1100"/>
              <a:t>Nguyễn Thị Quý</a:t>
            </a:r>
          </a:p>
          <a:p>
            <a:pPr marL="285750" indent="-285750">
              <a:buFontTx/>
              <a:buChar char="-"/>
            </a:pPr>
            <a:r>
              <a:rPr lang="en-US" sz="1100"/>
              <a:t>Nguyễn Thị Mỹ Thúy</a:t>
            </a:r>
          </a:p>
          <a:p>
            <a:pPr marL="285750" indent="-285750">
              <a:buFontTx/>
              <a:buChar char="-"/>
            </a:pPr>
            <a:r>
              <a:rPr lang="en-US" sz="1100"/>
              <a:t>Huỳnh Nhật Linh</a:t>
            </a:r>
          </a:p>
          <a:p>
            <a:pPr marL="285750" indent="-285750">
              <a:buFontTx/>
              <a:buChar char="-"/>
            </a:pPr>
            <a:r>
              <a:rPr lang="en-US" sz="1100"/>
              <a:t>Hồ Thị Tuyết Nhung</a:t>
            </a:r>
          </a:p>
          <a:p>
            <a:pPr marL="285750" indent="-285750">
              <a:buFontTx/>
              <a:buChar char="-"/>
            </a:pPr>
            <a:r>
              <a:rPr lang="en-US" sz="1100"/>
              <a:t>Phan Thị Thảo Ngân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2B85C2-E4D1-1F71-52A1-A00165D907D5}"/>
              </a:ext>
            </a:extLst>
          </p:cNvPr>
          <p:cNvGrpSpPr/>
          <p:nvPr/>
        </p:nvGrpSpPr>
        <p:grpSpPr>
          <a:xfrm>
            <a:off x="0" y="0"/>
            <a:ext cx="3865613" cy="514783"/>
            <a:chOff x="839967" y="1809881"/>
            <a:chExt cx="3865613" cy="514783"/>
          </a:xfrm>
        </p:grpSpPr>
        <p:sp>
          <p:nvSpPr>
            <p:cNvPr id="4" name="Google Shape;336;p26">
              <a:extLst>
                <a:ext uri="{FF2B5EF4-FFF2-40B4-BE49-F238E27FC236}">
                  <a16:creationId xmlns:a16="http://schemas.microsoft.com/office/drawing/2014/main" id="{DC5032EB-D942-B0C1-29B6-2EB625BA78F1}"/>
                </a:ext>
              </a:extLst>
            </p:cNvPr>
            <p:cNvSpPr/>
            <p:nvPr/>
          </p:nvSpPr>
          <p:spPr>
            <a:xfrm>
              <a:off x="839967" y="1809895"/>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7E6623BC-8314-F0C9-99E0-563559AADA56}"/>
                </a:ext>
              </a:extLst>
            </p:cNvPr>
            <p:cNvSpPr txBox="1"/>
            <p:nvPr/>
          </p:nvSpPr>
          <p:spPr>
            <a:xfrm>
              <a:off x="1387228" y="180988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acquisition</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Thu hút khách hàng</a:t>
              </a:r>
            </a:p>
          </p:txBody>
        </p:sp>
      </p:grpSp>
      <p:sp>
        <p:nvSpPr>
          <p:cNvPr id="7" name="TextBox 6">
            <a:extLst>
              <a:ext uri="{FF2B5EF4-FFF2-40B4-BE49-F238E27FC236}">
                <a16:creationId xmlns:a16="http://schemas.microsoft.com/office/drawing/2014/main" id="{0E525F75-756C-3909-0644-8A44A91EA77B}"/>
              </a:ext>
            </a:extLst>
          </p:cNvPr>
          <p:cNvSpPr txBox="1"/>
          <p:nvPr/>
        </p:nvSpPr>
        <p:spPr>
          <a:xfrm>
            <a:off x="547260" y="708454"/>
            <a:ext cx="8094231" cy="1384995"/>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Một số câu hỏi quan trọng phải được trả lời khi một công ty lập kế hoạch thu hút khách hàng. Doanh nghiệp phải tự mình trả lời các câu hỏi liên quan đến mục tiêu, kênh truyền thông, ưu đãi như sau:</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Những khách hàng tiềm năng nào (khách hàng mới tiềm năng) sẽ được nhắm mục tiêu?</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Doanh nghiệp sẽ giao tiếp với những khách hàng tiềm năng này như thế nào?</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Ưu đãi nào sẽ được thực hiện?</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Khách hàng tiềm năng sẽ được tiếp cận như thế nào cho đến khi sẵn sàng mua?</a:t>
            </a:r>
          </a:p>
        </p:txBody>
      </p:sp>
      <p:pic>
        <p:nvPicPr>
          <p:cNvPr id="3074" name="Picture 2">
            <a:extLst>
              <a:ext uri="{FF2B5EF4-FFF2-40B4-BE49-F238E27FC236}">
                <a16:creationId xmlns:a16="http://schemas.microsoft.com/office/drawing/2014/main" id="{F5517F99-BBC8-1996-155D-FBAAE516D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819" y="2093449"/>
            <a:ext cx="1822107" cy="18221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6D82FE5-FB48-99F6-B299-A815D5D9B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96" y="3050052"/>
            <a:ext cx="1598141" cy="15981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BDCEEAA-E340-3D6D-E123-868484453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2671" y="2628378"/>
            <a:ext cx="2019815" cy="201981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3F137571-13DE-96AF-EA5E-6A9A9D4FC4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0566" y="1994595"/>
            <a:ext cx="2019816" cy="201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56820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82"/>
                                        </p:tgtEl>
                                        <p:attrNameLst>
                                          <p:attrName>style.visibility</p:attrName>
                                        </p:attrNameLst>
                                      </p:cBhvr>
                                      <p:to>
                                        <p:strVal val="visible"/>
                                      </p:to>
                                    </p:set>
                                    <p:animEffect transition="in" filter="fade">
                                      <p:cBhvr>
                                        <p:cTn id="12" dur="500"/>
                                        <p:tgtEl>
                                          <p:spTgt spid="3082"/>
                                        </p:tgtEl>
                                      </p:cBhvr>
                                    </p:animEffect>
                                    <p:anim calcmode="lin" valueType="num">
                                      <p:cBhvr>
                                        <p:cTn id="13" dur="500" fill="hold"/>
                                        <p:tgtEl>
                                          <p:spTgt spid="3082"/>
                                        </p:tgtEl>
                                        <p:attrNameLst>
                                          <p:attrName>ppt_x</p:attrName>
                                        </p:attrNameLst>
                                      </p:cBhvr>
                                      <p:tavLst>
                                        <p:tav tm="0">
                                          <p:val>
                                            <p:strVal val="#ppt_x"/>
                                          </p:val>
                                        </p:tav>
                                        <p:tav tm="100000">
                                          <p:val>
                                            <p:strVal val="#ppt_x"/>
                                          </p:val>
                                        </p:tav>
                                      </p:tavLst>
                                    </p:anim>
                                    <p:anim calcmode="lin" valueType="num">
                                      <p:cBhvr>
                                        <p:cTn id="14" dur="500" fill="hold"/>
                                        <p:tgtEl>
                                          <p:spTgt spid="308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anim calcmode="lin" valueType="num">
                                      <p:cBhvr>
                                        <p:cTn id="18" dur="500" fill="hold"/>
                                        <p:tgtEl>
                                          <p:spTgt spid="3078"/>
                                        </p:tgtEl>
                                        <p:attrNameLst>
                                          <p:attrName>ppt_x</p:attrName>
                                        </p:attrNameLst>
                                      </p:cBhvr>
                                      <p:tavLst>
                                        <p:tav tm="0">
                                          <p:val>
                                            <p:strVal val="#ppt_x"/>
                                          </p:val>
                                        </p:tav>
                                        <p:tav tm="100000">
                                          <p:val>
                                            <p:strVal val="#ppt_x"/>
                                          </p:val>
                                        </p:tav>
                                      </p:tavLst>
                                    </p:anim>
                                    <p:anim calcmode="lin" valueType="num">
                                      <p:cBhvr>
                                        <p:cTn id="19" dur="500" fill="hold"/>
                                        <p:tgtEl>
                                          <p:spTgt spid="307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anim calcmode="lin" valueType="num">
                                      <p:cBhvr>
                                        <p:cTn id="23" dur="500" fill="hold"/>
                                        <p:tgtEl>
                                          <p:spTgt spid="3074"/>
                                        </p:tgtEl>
                                        <p:attrNameLst>
                                          <p:attrName>ppt_x</p:attrName>
                                        </p:attrNameLst>
                                      </p:cBhvr>
                                      <p:tavLst>
                                        <p:tav tm="0">
                                          <p:val>
                                            <p:strVal val="#ppt_x"/>
                                          </p:val>
                                        </p:tav>
                                        <p:tav tm="100000">
                                          <p:val>
                                            <p:strVal val="#ppt_x"/>
                                          </p:val>
                                        </p:tav>
                                      </p:tavLst>
                                    </p:anim>
                                    <p:anim calcmode="lin" valueType="num">
                                      <p:cBhvr>
                                        <p:cTn id="24" dur="500" fill="hold"/>
                                        <p:tgtEl>
                                          <p:spTgt spid="307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76"/>
                                        </p:tgtEl>
                                        <p:attrNameLst>
                                          <p:attrName>style.visibility</p:attrName>
                                        </p:attrNameLst>
                                      </p:cBhvr>
                                      <p:to>
                                        <p:strVal val="visible"/>
                                      </p:to>
                                    </p:set>
                                    <p:animEffect transition="in" filter="fade">
                                      <p:cBhvr>
                                        <p:cTn id="27" dur="500"/>
                                        <p:tgtEl>
                                          <p:spTgt spid="3076"/>
                                        </p:tgtEl>
                                      </p:cBhvr>
                                    </p:animEffect>
                                    <p:anim calcmode="lin" valueType="num">
                                      <p:cBhvr>
                                        <p:cTn id="28" dur="500" fill="hold"/>
                                        <p:tgtEl>
                                          <p:spTgt spid="3076"/>
                                        </p:tgtEl>
                                        <p:attrNameLst>
                                          <p:attrName>ppt_x</p:attrName>
                                        </p:attrNameLst>
                                      </p:cBhvr>
                                      <p:tavLst>
                                        <p:tav tm="0">
                                          <p:val>
                                            <p:strVal val="#ppt_x"/>
                                          </p:val>
                                        </p:tav>
                                        <p:tav tm="100000">
                                          <p:val>
                                            <p:strVal val="#ppt_x"/>
                                          </p:val>
                                        </p:tav>
                                      </p:tavLst>
                                    </p:anim>
                                    <p:anim calcmode="lin" valueType="num">
                                      <p:cBhvr>
                                        <p:cTn id="29" dur="5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30"/>
          <p:cNvSpPr/>
          <p:nvPr/>
        </p:nvSpPr>
        <p:spPr>
          <a:xfrm>
            <a:off x="479585" y="1039794"/>
            <a:ext cx="8018969" cy="888600"/>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08;p48">
            <a:extLst>
              <a:ext uri="{FF2B5EF4-FFF2-40B4-BE49-F238E27FC236}">
                <a16:creationId xmlns:a16="http://schemas.microsoft.com/office/drawing/2014/main" id="{B8F2FE29-F3ED-EDF2-B016-9537A1D8B6E1}"/>
              </a:ext>
            </a:extLst>
          </p:cNvPr>
          <p:cNvSpPr/>
          <p:nvPr/>
        </p:nvSpPr>
        <p:spPr>
          <a:xfrm>
            <a:off x="402559" y="1100734"/>
            <a:ext cx="8018969" cy="716117"/>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Có thể hiểu theo 1 trong 2 nghĩa:</a:t>
            </a:r>
          </a:p>
          <a:p>
            <a:pPr marL="438150" lvl="0" indent="-285750" algn="just" rtl="0">
              <a:spcBef>
                <a:spcPts val="0"/>
              </a:spcBef>
              <a:spcAft>
                <a:spcPts val="0"/>
              </a:spcAft>
              <a:buClr>
                <a:schemeClr val="dk1"/>
              </a:buClr>
              <a:buSzPts val="1200"/>
              <a:buFont typeface="Wingdings" panose="05000000000000000000" pitchFamily="2" charset="2"/>
              <a:buChar char="§"/>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Khách hàng mới với sản phẩm của doanh nghiệp (New – to – category)</a:t>
            </a:r>
          </a:p>
          <a:p>
            <a:pPr marL="438150" lvl="0" indent="-285750" algn="just" rtl="0">
              <a:spcBef>
                <a:spcPts val="0"/>
              </a:spcBef>
              <a:spcAft>
                <a:spcPts val="0"/>
              </a:spcAft>
              <a:buClr>
                <a:schemeClr val="dk1"/>
              </a:buClr>
              <a:buSzPts val="1200"/>
              <a:buFont typeface="Wingdings" panose="05000000000000000000" pitchFamily="2" charset="2"/>
              <a:buChar char="§"/>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Khách hàng mới với chính bản thân doanh nghiệp (New – to – company)</a:t>
            </a:r>
          </a:p>
        </p:txBody>
      </p:sp>
      <p:sp>
        <p:nvSpPr>
          <p:cNvPr id="9" name="Google Shape;423;p28">
            <a:extLst>
              <a:ext uri="{FF2B5EF4-FFF2-40B4-BE49-F238E27FC236}">
                <a16:creationId xmlns:a16="http://schemas.microsoft.com/office/drawing/2014/main" id="{69EEF134-0070-6A0B-D20A-A93F1546B7A5}"/>
              </a:ext>
            </a:extLst>
          </p:cNvPr>
          <p:cNvSpPr txBox="1"/>
          <p:nvPr/>
        </p:nvSpPr>
        <p:spPr>
          <a:xfrm>
            <a:off x="680024" y="576770"/>
            <a:ext cx="3185443"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1. Khách hàng mới là gì?</a:t>
            </a:r>
            <a:endParaRPr sz="2000" b="1">
              <a:solidFill>
                <a:schemeClr val="dk2"/>
              </a:solidFill>
              <a:latin typeface="Fira Sans Extra Condensed"/>
              <a:ea typeface="Fira Sans Extra Condensed"/>
              <a:cs typeface="Fira Sans Extra Condensed"/>
              <a:sym typeface="Fira Sans Extra Condensed"/>
            </a:endParaRPr>
          </a:p>
        </p:txBody>
      </p:sp>
      <p:grpSp>
        <p:nvGrpSpPr>
          <p:cNvPr id="10" name="Group 9">
            <a:extLst>
              <a:ext uri="{FF2B5EF4-FFF2-40B4-BE49-F238E27FC236}">
                <a16:creationId xmlns:a16="http://schemas.microsoft.com/office/drawing/2014/main" id="{7DBFB658-983C-FBDF-E081-956B1FC7194F}"/>
              </a:ext>
            </a:extLst>
          </p:cNvPr>
          <p:cNvGrpSpPr/>
          <p:nvPr/>
        </p:nvGrpSpPr>
        <p:grpSpPr>
          <a:xfrm>
            <a:off x="0" y="0"/>
            <a:ext cx="3865468" cy="515415"/>
            <a:chOff x="0" y="0"/>
            <a:chExt cx="3865468" cy="515415"/>
          </a:xfrm>
        </p:grpSpPr>
        <p:sp>
          <p:nvSpPr>
            <p:cNvPr id="5" name="Google Shape;345;p26">
              <a:extLst>
                <a:ext uri="{FF2B5EF4-FFF2-40B4-BE49-F238E27FC236}">
                  <a16:creationId xmlns:a16="http://schemas.microsoft.com/office/drawing/2014/main" id="{CE18D59C-7016-72BD-A481-A211990CAB3D}"/>
                </a:ext>
              </a:extLst>
            </p:cNvPr>
            <p:cNvSpPr/>
            <p:nvPr/>
          </p:nvSpPr>
          <p:spPr>
            <a:xfrm>
              <a:off x="0" y="673"/>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III</a:t>
              </a:r>
              <a:endParaRPr sz="2000" b="1">
                <a:solidFill>
                  <a:schemeClr val="bg2"/>
                </a:solidFill>
                <a:latin typeface="Fira Sans Extra Condensed"/>
                <a:ea typeface="Fira Sans Extra Condensed"/>
                <a:cs typeface="Fira Sans Extra Condensed"/>
                <a:sym typeface="Fira Sans Extra Condensed"/>
              </a:endParaRPr>
            </a:p>
          </p:txBody>
        </p:sp>
        <p:sp>
          <p:nvSpPr>
            <p:cNvPr id="6" name="Google Shape;215;p23">
              <a:extLst>
                <a:ext uri="{FF2B5EF4-FFF2-40B4-BE49-F238E27FC236}">
                  <a16:creationId xmlns:a16="http://schemas.microsoft.com/office/drawing/2014/main" id="{4F53E2B0-9C9C-D793-2951-71329D3072CA}"/>
                </a:ext>
              </a:extLst>
            </p:cNvPr>
            <p:cNvSpPr txBox="1"/>
            <p:nvPr/>
          </p:nvSpPr>
          <p:spPr>
            <a:xfrm>
              <a:off x="547264" y="0"/>
              <a:ext cx="3318204" cy="514742"/>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loại khách hàng mới</a:t>
              </a:r>
            </a:p>
          </p:txBody>
        </p:sp>
      </p:grpSp>
      <p:pic>
        <p:nvPicPr>
          <p:cNvPr id="1026" name="Picture 2" descr="Free vector clienting concept illustration">
            <a:extLst>
              <a:ext uri="{FF2B5EF4-FFF2-40B4-BE49-F238E27FC236}">
                <a16:creationId xmlns:a16="http://schemas.microsoft.com/office/drawing/2014/main" id="{2227BAA2-66E2-56EA-2F2C-D754EF116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414" y="1928394"/>
            <a:ext cx="3092655" cy="3092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vector recruiting agency isometric illustration coworkers candidate and employer 3d cartoon characters headhunting human resources department">
            <a:extLst>
              <a:ext uri="{FF2B5EF4-FFF2-40B4-BE49-F238E27FC236}">
                <a16:creationId xmlns:a16="http://schemas.microsoft.com/office/drawing/2014/main" id="{CB8008E3-8DF8-1753-81AF-8E25D7029B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47" t="11183" r="2612" b="8242"/>
          <a:stretch/>
        </p:blipFill>
        <p:spPr bwMode="auto">
          <a:xfrm>
            <a:off x="4720281" y="2209641"/>
            <a:ext cx="3311610" cy="242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46678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randombar(horizontal)">
                                      <p:cBhvr>
                                        <p:cTn id="18" dur="500"/>
                                        <p:tgtEl>
                                          <p:spTgt spid="1026"/>
                                        </p:tgtEl>
                                      </p:cBhvr>
                                    </p:animEffect>
                                  </p:childTnLst>
                                </p:cTn>
                              </p:par>
                              <p:par>
                                <p:cTn id="19" presetID="14" presetClass="entr" presetSubtype="1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randombar(horizontal)">
                                      <p:cBhvr>
                                        <p:cTn id="21" dur="500"/>
                                        <p:tgtEl>
                                          <p:spTgt spid="102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11"/>
                                        </p:tgtEl>
                                        <p:attrNameLst>
                                          <p:attrName>style.visibility</p:attrName>
                                        </p:attrNameLst>
                                      </p:cBhvr>
                                      <p:to>
                                        <p:strVal val="visible"/>
                                      </p:to>
                                    </p:set>
                                    <p:animEffect transition="in" filter="randombar(horizontal)">
                                      <p:cBhvr>
                                        <p:cTn id="24" dur="5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animBg="1"/>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30"/>
          <p:cNvSpPr/>
          <p:nvPr/>
        </p:nvSpPr>
        <p:spPr>
          <a:xfrm>
            <a:off x="479585" y="1039794"/>
            <a:ext cx="8018969" cy="888600"/>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08;p48">
            <a:extLst>
              <a:ext uri="{FF2B5EF4-FFF2-40B4-BE49-F238E27FC236}">
                <a16:creationId xmlns:a16="http://schemas.microsoft.com/office/drawing/2014/main" id="{B8F2FE29-F3ED-EDF2-B016-9537A1D8B6E1}"/>
              </a:ext>
            </a:extLst>
          </p:cNvPr>
          <p:cNvSpPr/>
          <p:nvPr/>
        </p:nvSpPr>
        <p:spPr>
          <a:xfrm>
            <a:off x="402559" y="1100734"/>
            <a:ext cx="8018969" cy="716117"/>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Là những khách hàng đã xác định được </a:t>
            </a:r>
            <a:r>
              <a:rPr lang="vi-VN" u="sng"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nhu cầu mới </a:t>
            </a:r>
            <a:r>
              <a:rPr lang="vi-VN"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hoặc đã tìm thấy một loại </a:t>
            </a:r>
            <a:r>
              <a:rPr lang="vi-VN" u="sng"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giải pháp mới </a:t>
            </a:r>
            <a:r>
              <a:rPr lang="vi-VN"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cho nhu cầu hiện có.</a:t>
            </a:r>
          </a:p>
        </p:txBody>
      </p:sp>
      <p:sp>
        <p:nvSpPr>
          <p:cNvPr id="9" name="Google Shape;423;p28">
            <a:extLst>
              <a:ext uri="{FF2B5EF4-FFF2-40B4-BE49-F238E27FC236}">
                <a16:creationId xmlns:a16="http://schemas.microsoft.com/office/drawing/2014/main" id="{69EEF134-0070-6A0B-D20A-A93F1546B7A5}"/>
              </a:ext>
            </a:extLst>
          </p:cNvPr>
          <p:cNvSpPr txBox="1"/>
          <p:nvPr/>
        </p:nvSpPr>
        <p:spPr>
          <a:xfrm>
            <a:off x="680024" y="576770"/>
            <a:ext cx="625623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Khách hàng mới với sản phẩm của doanh nghiệp</a:t>
            </a:r>
          </a:p>
        </p:txBody>
      </p:sp>
      <p:grpSp>
        <p:nvGrpSpPr>
          <p:cNvPr id="10" name="Group 9">
            <a:extLst>
              <a:ext uri="{FF2B5EF4-FFF2-40B4-BE49-F238E27FC236}">
                <a16:creationId xmlns:a16="http://schemas.microsoft.com/office/drawing/2014/main" id="{7DBFB658-983C-FBDF-E081-956B1FC7194F}"/>
              </a:ext>
            </a:extLst>
          </p:cNvPr>
          <p:cNvGrpSpPr/>
          <p:nvPr/>
        </p:nvGrpSpPr>
        <p:grpSpPr>
          <a:xfrm>
            <a:off x="0" y="0"/>
            <a:ext cx="3865468" cy="515415"/>
            <a:chOff x="0" y="0"/>
            <a:chExt cx="3865468" cy="515415"/>
          </a:xfrm>
        </p:grpSpPr>
        <p:sp>
          <p:nvSpPr>
            <p:cNvPr id="5" name="Google Shape;345;p26">
              <a:extLst>
                <a:ext uri="{FF2B5EF4-FFF2-40B4-BE49-F238E27FC236}">
                  <a16:creationId xmlns:a16="http://schemas.microsoft.com/office/drawing/2014/main" id="{CE18D59C-7016-72BD-A481-A211990CAB3D}"/>
                </a:ext>
              </a:extLst>
            </p:cNvPr>
            <p:cNvSpPr/>
            <p:nvPr/>
          </p:nvSpPr>
          <p:spPr>
            <a:xfrm>
              <a:off x="0" y="673"/>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III</a:t>
              </a:r>
              <a:endParaRPr sz="2000" b="1">
                <a:solidFill>
                  <a:schemeClr val="bg2"/>
                </a:solidFill>
                <a:latin typeface="Fira Sans Extra Condensed"/>
                <a:ea typeface="Fira Sans Extra Condensed"/>
                <a:cs typeface="Fira Sans Extra Condensed"/>
                <a:sym typeface="Fira Sans Extra Condensed"/>
              </a:endParaRPr>
            </a:p>
          </p:txBody>
        </p:sp>
        <p:sp>
          <p:nvSpPr>
            <p:cNvPr id="6" name="Google Shape;215;p23">
              <a:extLst>
                <a:ext uri="{FF2B5EF4-FFF2-40B4-BE49-F238E27FC236}">
                  <a16:creationId xmlns:a16="http://schemas.microsoft.com/office/drawing/2014/main" id="{4F53E2B0-9C9C-D793-2951-71329D3072CA}"/>
                </a:ext>
              </a:extLst>
            </p:cNvPr>
            <p:cNvSpPr txBox="1"/>
            <p:nvPr/>
          </p:nvSpPr>
          <p:spPr>
            <a:xfrm>
              <a:off x="547264" y="0"/>
              <a:ext cx="3318204" cy="514742"/>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loại khách hàng mới</a:t>
              </a:r>
            </a:p>
          </p:txBody>
        </p:sp>
      </p:grpSp>
      <p:pic>
        <p:nvPicPr>
          <p:cNvPr id="2050" name="Picture 2" descr="Marketing B2B và B2C có gì khác nhau? | Tomorrow Marketers">
            <a:extLst>
              <a:ext uri="{FF2B5EF4-FFF2-40B4-BE49-F238E27FC236}">
                <a16:creationId xmlns:a16="http://schemas.microsoft.com/office/drawing/2014/main" id="{1DA7AE20-F428-363D-5125-E5E3F77DC7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3" b="15879"/>
          <a:stretch/>
        </p:blipFill>
        <p:spPr bwMode="auto">
          <a:xfrm>
            <a:off x="1071562" y="1989334"/>
            <a:ext cx="7000875" cy="286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25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11"/>
                                        </p:tgtEl>
                                        <p:attrNameLst>
                                          <p:attrName>style.visibility</p:attrName>
                                        </p:attrNameLst>
                                      </p:cBhvr>
                                      <p:to>
                                        <p:strVal val="visible"/>
                                      </p:to>
                                    </p:set>
                                    <p:animEffect transition="in" filter="randombar(horizontal)">
                                      <p:cBhvr>
                                        <p:cTn id="12" dur="500"/>
                                        <p:tgtEl>
                                          <p:spTgt spid="511"/>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randombar(horizontal)">
                                      <p:cBhvr>
                                        <p:cTn id="1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animBg="1"/>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9" name="Google Shape;423;p28">
            <a:extLst>
              <a:ext uri="{FF2B5EF4-FFF2-40B4-BE49-F238E27FC236}">
                <a16:creationId xmlns:a16="http://schemas.microsoft.com/office/drawing/2014/main" id="{69EEF134-0070-6A0B-D20A-A93F1546B7A5}"/>
              </a:ext>
            </a:extLst>
          </p:cNvPr>
          <p:cNvSpPr txBox="1"/>
          <p:nvPr/>
        </p:nvSpPr>
        <p:spPr>
          <a:xfrm>
            <a:off x="680024" y="576770"/>
            <a:ext cx="625623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dk2"/>
                </a:solidFill>
                <a:latin typeface="Fira Sans Extra Condensed"/>
                <a:ea typeface="Fira Sans Extra Condensed"/>
                <a:cs typeface="Fira Sans Extra Condensed"/>
                <a:sym typeface="Fira Sans Extra Condensed"/>
              </a:rPr>
              <a:t>2. </a:t>
            </a:r>
            <a:r>
              <a:rPr lang="en-US" sz="2000" b="1" dirty="0" err="1">
                <a:solidFill>
                  <a:schemeClr val="dk2"/>
                </a:solidFill>
                <a:latin typeface="Fira Sans Extra Condensed"/>
                <a:ea typeface="Fira Sans Extra Condensed"/>
                <a:cs typeface="Fira Sans Extra Condensed"/>
                <a:sym typeface="Fira Sans Extra Condensed"/>
              </a:rPr>
              <a:t>Khách</a:t>
            </a:r>
            <a:r>
              <a:rPr lang="en-US" sz="2000" b="1" dirty="0">
                <a:solidFill>
                  <a:schemeClr val="dk2"/>
                </a:solidFill>
                <a:latin typeface="Fira Sans Extra Condensed"/>
                <a:ea typeface="Fira Sans Extra Condensed"/>
                <a:cs typeface="Fira Sans Extra Condensed"/>
                <a:sym typeface="Fira Sans Extra Condensed"/>
              </a:rPr>
              <a:t> </a:t>
            </a:r>
            <a:r>
              <a:rPr lang="en-US" sz="2000" b="1" dirty="0" err="1">
                <a:solidFill>
                  <a:schemeClr val="dk2"/>
                </a:solidFill>
                <a:latin typeface="Fira Sans Extra Condensed"/>
                <a:ea typeface="Fira Sans Extra Condensed"/>
                <a:cs typeface="Fira Sans Extra Condensed"/>
                <a:sym typeface="Fira Sans Extra Condensed"/>
              </a:rPr>
              <a:t>hàng</a:t>
            </a:r>
            <a:r>
              <a:rPr lang="en-US" sz="2000" b="1" dirty="0">
                <a:solidFill>
                  <a:schemeClr val="dk2"/>
                </a:solidFill>
                <a:latin typeface="Fira Sans Extra Condensed"/>
                <a:ea typeface="Fira Sans Extra Condensed"/>
                <a:cs typeface="Fira Sans Extra Condensed"/>
                <a:sym typeface="Fira Sans Extra Condensed"/>
              </a:rPr>
              <a:t> </a:t>
            </a:r>
            <a:r>
              <a:rPr lang="en-US" sz="2000" b="1" dirty="0" err="1">
                <a:solidFill>
                  <a:schemeClr val="dk2"/>
                </a:solidFill>
                <a:latin typeface="Fira Sans Extra Condensed"/>
                <a:ea typeface="Fira Sans Extra Condensed"/>
                <a:cs typeface="Fira Sans Extra Condensed"/>
                <a:sym typeface="Fira Sans Extra Condensed"/>
              </a:rPr>
              <a:t>mới</a:t>
            </a:r>
            <a:r>
              <a:rPr lang="en-US" sz="2000" b="1" dirty="0">
                <a:solidFill>
                  <a:schemeClr val="dk2"/>
                </a:solidFill>
                <a:latin typeface="Fira Sans Extra Condensed"/>
                <a:ea typeface="Fira Sans Extra Condensed"/>
                <a:cs typeface="Fira Sans Extra Condensed"/>
                <a:sym typeface="Fira Sans Extra Condensed"/>
              </a:rPr>
              <a:t> </a:t>
            </a:r>
            <a:r>
              <a:rPr lang="en-US" sz="2000" b="1" dirty="0" err="1">
                <a:solidFill>
                  <a:schemeClr val="dk2"/>
                </a:solidFill>
                <a:latin typeface="Fira Sans Extra Condensed"/>
                <a:ea typeface="Fira Sans Extra Condensed"/>
                <a:cs typeface="Fira Sans Extra Condensed"/>
                <a:sym typeface="Fira Sans Extra Condensed"/>
              </a:rPr>
              <a:t>với</a:t>
            </a:r>
            <a:r>
              <a:rPr lang="en-US" sz="2000" b="1" dirty="0">
                <a:solidFill>
                  <a:schemeClr val="dk2"/>
                </a:solidFill>
                <a:latin typeface="Fira Sans Extra Condensed"/>
                <a:ea typeface="Fira Sans Extra Condensed"/>
                <a:cs typeface="Fira Sans Extra Condensed"/>
                <a:sym typeface="Fira Sans Extra Condensed"/>
              </a:rPr>
              <a:t> </a:t>
            </a:r>
            <a:r>
              <a:rPr lang="en-US" sz="2000" b="1" dirty="0" err="1">
                <a:solidFill>
                  <a:schemeClr val="dk2"/>
                </a:solidFill>
                <a:latin typeface="Fira Sans Extra Condensed"/>
                <a:ea typeface="Fira Sans Extra Condensed"/>
                <a:cs typeface="Fira Sans Extra Condensed"/>
                <a:sym typeface="Fira Sans Extra Condensed"/>
              </a:rPr>
              <a:t>sản</a:t>
            </a:r>
            <a:r>
              <a:rPr lang="en-US" sz="2000" b="1" dirty="0">
                <a:solidFill>
                  <a:schemeClr val="dk2"/>
                </a:solidFill>
                <a:latin typeface="Fira Sans Extra Condensed"/>
                <a:ea typeface="Fira Sans Extra Condensed"/>
                <a:cs typeface="Fira Sans Extra Condensed"/>
                <a:sym typeface="Fira Sans Extra Condensed"/>
              </a:rPr>
              <a:t> </a:t>
            </a:r>
            <a:r>
              <a:rPr lang="en-US" sz="2000" b="1" dirty="0" err="1">
                <a:solidFill>
                  <a:schemeClr val="dk2"/>
                </a:solidFill>
                <a:latin typeface="Fira Sans Extra Condensed"/>
                <a:ea typeface="Fira Sans Extra Condensed"/>
                <a:cs typeface="Fira Sans Extra Condensed"/>
                <a:sym typeface="Fira Sans Extra Condensed"/>
              </a:rPr>
              <a:t>phẩm</a:t>
            </a:r>
            <a:r>
              <a:rPr lang="en-US" sz="2000" b="1" dirty="0">
                <a:solidFill>
                  <a:schemeClr val="dk2"/>
                </a:solidFill>
                <a:latin typeface="Fira Sans Extra Condensed"/>
                <a:ea typeface="Fira Sans Extra Condensed"/>
                <a:cs typeface="Fira Sans Extra Condensed"/>
                <a:sym typeface="Fira Sans Extra Condensed"/>
              </a:rPr>
              <a:t> </a:t>
            </a:r>
            <a:r>
              <a:rPr lang="en-US" sz="2000" b="1" dirty="0" err="1">
                <a:solidFill>
                  <a:schemeClr val="dk2"/>
                </a:solidFill>
                <a:latin typeface="Fira Sans Extra Condensed"/>
                <a:ea typeface="Fira Sans Extra Condensed"/>
                <a:cs typeface="Fira Sans Extra Condensed"/>
                <a:sym typeface="Fira Sans Extra Condensed"/>
              </a:rPr>
              <a:t>của</a:t>
            </a:r>
            <a:r>
              <a:rPr lang="en-US" sz="2000" b="1" dirty="0">
                <a:solidFill>
                  <a:schemeClr val="dk2"/>
                </a:solidFill>
                <a:latin typeface="Fira Sans Extra Condensed"/>
                <a:ea typeface="Fira Sans Extra Condensed"/>
                <a:cs typeface="Fira Sans Extra Condensed"/>
                <a:sym typeface="Fira Sans Extra Condensed"/>
              </a:rPr>
              <a:t> </a:t>
            </a:r>
            <a:r>
              <a:rPr lang="en-US" sz="2000" b="1" dirty="0" err="1">
                <a:solidFill>
                  <a:schemeClr val="dk2"/>
                </a:solidFill>
                <a:latin typeface="Fira Sans Extra Condensed"/>
                <a:ea typeface="Fira Sans Extra Condensed"/>
                <a:cs typeface="Fira Sans Extra Condensed"/>
                <a:sym typeface="Fira Sans Extra Condensed"/>
              </a:rPr>
              <a:t>doanh</a:t>
            </a:r>
            <a:r>
              <a:rPr lang="en-US" sz="2000" b="1" dirty="0">
                <a:solidFill>
                  <a:schemeClr val="dk2"/>
                </a:solidFill>
                <a:latin typeface="Fira Sans Extra Condensed"/>
                <a:ea typeface="Fira Sans Extra Condensed"/>
                <a:cs typeface="Fira Sans Extra Condensed"/>
                <a:sym typeface="Fira Sans Extra Condensed"/>
              </a:rPr>
              <a:t> </a:t>
            </a:r>
            <a:r>
              <a:rPr lang="en-US" sz="2000" b="1" dirty="0" err="1">
                <a:solidFill>
                  <a:schemeClr val="dk2"/>
                </a:solidFill>
                <a:latin typeface="Fira Sans Extra Condensed"/>
                <a:ea typeface="Fira Sans Extra Condensed"/>
                <a:cs typeface="Fira Sans Extra Condensed"/>
                <a:sym typeface="Fira Sans Extra Condensed"/>
              </a:rPr>
              <a:t>nghiệp</a:t>
            </a:r>
            <a:r>
              <a:rPr lang="en-US" sz="2000" b="1" dirty="0">
                <a:solidFill>
                  <a:schemeClr val="dk2"/>
                </a:solidFill>
                <a:latin typeface="Fira Sans Extra Condensed"/>
                <a:ea typeface="Fira Sans Extra Condensed"/>
                <a:cs typeface="Fira Sans Extra Condensed"/>
                <a:sym typeface="Fira Sans Extra Condensed"/>
              </a:rPr>
              <a:t>   - SỬA HÌNH </a:t>
            </a:r>
          </a:p>
        </p:txBody>
      </p:sp>
      <p:grpSp>
        <p:nvGrpSpPr>
          <p:cNvPr id="10" name="Group 9">
            <a:extLst>
              <a:ext uri="{FF2B5EF4-FFF2-40B4-BE49-F238E27FC236}">
                <a16:creationId xmlns:a16="http://schemas.microsoft.com/office/drawing/2014/main" id="{7DBFB658-983C-FBDF-E081-956B1FC7194F}"/>
              </a:ext>
            </a:extLst>
          </p:cNvPr>
          <p:cNvGrpSpPr/>
          <p:nvPr/>
        </p:nvGrpSpPr>
        <p:grpSpPr>
          <a:xfrm>
            <a:off x="0" y="0"/>
            <a:ext cx="3865468" cy="515415"/>
            <a:chOff x="0" y="0"/>
            <a:chExt cx="3865468" cy="515415"/>
          </a:xfrm>
        </p:grpSpPr>
        <p:sp>
          <p:nvSpPr>
            <p:cNvPr id="5" name="Google Shape;345;p26">
              <a:extLst>
                <a:ext uri="{FF2B5EF4-FFF2-40B4-BE49-F238E27FC236}">
                  <a16:creationId xmlns:a16="http://schemas.microsoft.com/office/drawing/2014/main" id="{CE18D59C-7016-72BD-A481-A211990CAB3D}"/>
                </a:ext>
              </a:extLst>
            </p:cNvPr>
            <p:cNvSpPr/>
            <p:nvPr/>
          </p:nvSpPr>
          <p:spPr>
            <a:xfrm>
              <a:off x="0" y="673"/>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III</a:t>
              </a:r>
              <a:endParaRPr sz="2000" b="1">
                <a:solidFill>
                  <a:schemeClr val="bg2"/>
                </a:solidFill>
                <a:latin typeface="Fira Sans Extra Condensed"/>
                <a:ea typeface="Fira Sans Extra Condensed"/>
                <a:cs typeface="Fira Sans Extra Condensed"/>
                <a:sym typeface="Fira Sans Extra Condensed"/>
              </a:endParaRPr>
            </a:p>
          </p:txBody>
        </p:sp>
        <p:sp>
          <p:nvSpPr>
            <p:cNvPr id="6" name="Google Shape;215;p23">
              <a:extLst>
                <a:ext uri="{FF2B5EF4-FFF2-40B4-BE49-F238E27FC236}">
                  <a16:creationId xmlns:a16="http://schemas.microsoft.com/office/drawing/2014/main" id="{4F53E2B0-9C9C-D793-2951-71329D3072CA}"/>
                </a:ext>
              </a:extLst>
            </p:cNvPr>
            <p:cNvSpPr txBox="1"/>
            <p:nvPr/>
          </p:nvSpPr>
          <p:spPr>
            <a:xfrm>
              <a:off x="547264" y="0"/>
              <a:ext cx="3318204" cy="514742"/>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loại khách hàng mới</a:t>
              </a:r>
            </a:p>
          </p:txBody>
        </p:sp>
      </p:grpSp>
      <p:sp>
        <p:nvSpPr>
          <p:cNvPr id="12" name="TextBox 11">
            <a:extLst>
              <a:ext uri="{FF2B5EF4-FFF2-40B4-BE49-F238E27FC236}">
                <a16:creationId xmlns:a16="http://schemas.microsoft.com/office/drawing/2014/main" id="{EBE3CFE9-8451-5560-1E2A-39EC204790F2}"/>
              </a:ext>
            </a:extLst>
          </p:cNvPr>
          <p:cNvSpPr txBox="1"/>
          <p:nvPr/>
        </p:nvSpPr>
        <p:spPr>
          <a:xfrm>
            <a:off x="3322321" y="1283325"/>
            <a:ext cx="5368598" cy="1661993"/>
          </a:xfrm>
          <a:prstGeom prst="rect">
            <a:avLst/>
          </a:prstGeom>
          <a:noFill/>
        </p:spPr>
        <p:txBody>
          <a:bodyPr wrap="square" rtlCol="0">
            <a:spAutoFit/>
          </a:bodyPr>
          <a:lstStyle/>
          <a:p>
            <a:pPr algn="just"/>
            <a:r>
              <a:rPr lang="vi-VN" sz="1800" b="1" dirty="0">
                <a:latin typeface="Roboto" panose="02000000000000000000" pitchFamily="2" charset="0"/>
                <a:ea typeface="Roboto" panose="02000000000000000000" pitchFamily="2" charset="0"/>
                <a:cs typeface="Roboto" panose="02000000000000000000" pitchFamily="2" charset="0"/>
              </a:rPr>
              <a:t>Trường hợp khách hàng đã có nhu cầu mới:</a:t>
            </a:r>
          </a:p>
          <a:p>
            <a:pPr marL="285750" indent="-285750" algn="just">
              <a:buFont typeface="Wingdings" panose="05000000000000000000" pitchFamily="2" charset="2"/>
              <a:buChar char="§"/>
            </a:pPr>
            <a:r>
              <a:rPr lang="vi-VN" dirty="0">
                <a:latin typeface="Roboto" panose="02000000000000000000" pitchFamily="2" charset="0"/>
                <a:ea typeface="Roboto" panose="02000000000000000000" pitchFamily="2" charset="0"/>
                <a:cs typeface="Roboto" panose="02000000000000000000" pitchFamily="2" charset="0"/>
              </a:rPr>
              <a:t>Khi một cặp vợ chồng có con đầu lòng, họ có một nhóm các nhu cầu mới hoàn toàn và liên quan đến sự phát triển và nuôi con chẳng hạn như nhu cầu mua quần áo cho trẻ sơ sinh, sữa, bỉm tả, đồ chơi,…</a:t>
            </a:r>
          </a:p>
          <a:p>
            <a:pPr marL="285750" indent="-285750" algn="just">
              <a:buFont typeface="Wingdings" panose="05000000000000000000" pitchFamily="2" charset="2"/>
              <a:buChar char="§"/>
            </a:pPr>
            <a:r>
              <a:rPr lang="vi-VN" dirty="0">
                <a:latin typeface="Roboto" panose="02000000000000000000" pitchFamily="2" charset="0"/>
                <a:ea typeface="Roboto" panose="02000000000000000000" pitchFamily="2" charset="0"/>
                <a:cs typeface="Roboto" panose="02000000000000000000" pitchFamily="2" charset="0"/>
              </a:rPr>
              <a:t>Khi đứa trẻ lớn lên thêm 1 chút, ba mẹ phải quyết định bổ sung thêm mới như giáo dục mầm non và tiểu học.</a:t>
            </a:r>
          </a:p>
        </p:txBody>
      </p:sp>
      <p:pic>
        <p:nvPicPr>
          <p:cNvPr id="3080" name="Picture 8">
            <a:extLst>
              <a:ext uri="{FF2B5EF4-FFF2-40B4-BE49-F238E27FC236}">
                <a16:creationId xmlns:a16="http://schemas.microsoft.com/office/drawing/2014/main" id="{079918C0-530E-571F-D04D-2A4D24A19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468" y="3220971"/>
            <a:ext cx="1278409" cy="127840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BBCC8F8D-4227-4D41-B562-6EF7FF7E8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710" y="3220970"/>
            <a:ext cx="1278409" cy="127840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AB63A2ED-F0AB-423D-2279-3066B13A7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630" y="3220970"/>
            <a:ext cx="1278409" cy="12784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2024917-9359-4A5D-A765-3DC5D2E05161}"/>
              </a:ext>
            </a:extLst>
          </p:cNvPr>
          <p:cNvPicPr>
            <a:picLocks noChangeAspect="1"/>
          </p:cNvPicPr>
          <p:nvPr/>
        </p:nvPicPr>
        <p:blipFill>
          <a:blip r:embed="rId6"/>
          <a:stretch>
            <a:fillRect/>
          </a:stretch>
        </p:blipFill>
        <p:spPr>
          <a:xfrm>
            <a:off x="511574" y="1272227"/>
            <a:ext cx="2511988" cy="3294503"/>
          </a:xfrm>
          <a:prstGeom prst="rect">
            <a:avLst/>
          </a:prstGeom>
        </p:spPr>
      </p:pic>
    </p:spTree>
    <p:extLst>
      <p:ext uri="{BB962C8B-B14F-4D97-AF65-F5344CB8AC3E}">
        <p14:creationId xmlns:p14="http://schemas.microsoft.com/office/powerpoint/2010/main" val="62809188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wheel(1)">
                                      <p:cBhvr>
                                        <p:cTn id="7" dur="500"/>
                                        <p:tgtEl>
                                          <p:spTgt spid="3080"/>
                                        </p:tgtEl>
                                      </p:cBhvr>
                                    </p:animEffect>
                                  </p:childTnLst>
                                </p:cTn>
                              </p:par>
                              <p:par>
                                <p:cTn id="8" presetID="21" presetClass="entr" presetSubtype="1" fill="hold" nodeType="withEffect">
                                  <p:stCondLst>
                                    <p:cond delay="0"/>
                                  </p:stCondLst>
                                  <p:childTnLst>
                                    <p:set>
                                      <p:cBhvr>
                                        <p:cTn id="9" dur="1" fill="hold">
                                          <p:stCondLst>
                                            <p:cond delay="0"/>
                                          </p:stCondLst>
                                        </p:cTn>
                                        <p:tgtEl>
                                          <p:spTgt spid="3082"/>
                                        </p:tgtEl>
                                        <p:attrNameLst>
                                          <p:attrName>style.visibility</p:attrName>
                                        </p:attrNameLst>
                                      </p:cBhvr>
                                      <p:to>
                                        <p:strVal val="visible"/>
                                      </p:to>
                                    </p:set>
                                    <p:animEffect transition="in" filter="wheel(1)">
                                      <p:cBhvr>
                                        <p:cTn id="10" dur="500"/>
                                        <p:tgtEl>
                                          <p:spTgt spid="3082"/>
                                        </p:tgtEl>
                                      </p:cBhvr>
                                    </p:animEffect>
                                  </p:childTnLst>
                                </p:cTn>
                              </p:par>
                              <p:par>
                                <p:cTn id="11" presetID="21" presetClass="entr" presetSubtype="1" fill="hold" nodeType="withEffect">
                                  <p:stCondLst>
                                    <p:cond delay="0"/>
                                  </p:stCondLst>
                                  <p:childTnLst>
                                    <p:set>
                                      <p:cBhvr>
                                        <p:cTn id="12" dur="1" fill="hold">
                                          <p:stCondLst>
                                            <p:cond delay="0"/>
                                          </p:stCondLst>
                                        </p:cTn>
                                        <p:tgtEl>
                                          <p:spTgt spid="3084"/>
                                        </p:tgtEl>
                                        <p:attrNameLst>
                                          <p:attrName>style.visibility</p:attrName>
                                        </p:attrNameLst>
                                      </p:cBhvr>
                                      <p:to>
                                        <p:strVal val="visible"/>
                                      </p:to>
                                    </p:set>
                                    <p:animEffect transition="in" filter="wheel(1)">
                                      <p:cBhvr>
                                        <p:cTn id="13" dur="500"/>
                                        <p:tgtEl>
                                          <p:spTgt spid="308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9" name="Google Shape;423;p28">
            <a:extLst>
              <a:ext uri="{FF2B5EF4-FFF2-40B4-BE49-F238E27FC236}">
                <a16:creationId xmlns:a16="http://schemas.microsoft.com/office/drawing/2014/main" id="{69EEF134-0070-6A0B-D20A-A93F1546B7A5}"/>
              </a:ext>
            </a:extLst>
          </p:cNvPr>
          <p:cNvSpPr txBox="1"/>
          <p:nvPr/>
        </p:nvSpPr>
        <p:spPr>
          <a:xfrm>
            <a:off x="680024" y="576770"/>
            <a:ext cx="625623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Khách hàng mới với sản phẩm của doanh nghiệp</a:t>
            </a:r>
          </a:p>
        </p:txBody>
      </p:sp>
      <p:grpSp>
        <p:nvGrpSpPr>
          <p:cNvPr id="10" name="Group 9">
            <a:extLst>
              <a:ext uri="{FF2B5EF4-FFF2-40B4-BE49-F238E27FC236}">
                <a16:creationId xmlns:a16="http://schemas.microsoft.com/office/drawing/2014/main" id="{7DBFB658-983C-FBDF-E081-956B1FC7194F}"/>
              </a:ext>
            </a:extLst>
          </p:cNvPr>
          <p:cNvGrpSpPr/>
          <p:nvPr/>
        </p:nvGrpSpPr>
        <p:grpSpPr>
          <a:xfrm>
            <a:off x="0" y="0"/>
            <a:ext cx="3865468" cy="515415"/>
            <a:chOff x="0" y="0"/>
            <a:chExt cx="3865468" cy="515415"/>
          </a:xfrm>
        </p:grpSpPr>
        <p:sp>
          <p:nvSpPr>
            <p:cNvPr id="5" name="Google Shape;345;p26">
              <a:extLst>
                <a:ext uri="{FF2B5EF4-FFF2-40B4-BE49-F238E27FC236}">
                  <a16:creationId xmlns:a16="http://schemas.microsoft.com/office/drawing/2014/main" id="{CE18D59C-7016-72BD-A481-A211990CAB3D}"/>
                </a:ext>
              </a:extLst>
            </p:cNvPr>
            <p:cNvSpPr/>
            <p:nvPr/>
          </p:nvSpPr>
          <p:spPr>
            <a:xfrm>
              <a:off x="0" y="673"/>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III</a:t>
              </a:r>
              <a:endParaRPr sz="2000" b="1">
                <a:solidFill>
                  <a:schemeClr val="bg2"/>
                </a:solidFill>
                <a:latin typeface="Fira Sans Extra Condensed"/>
                <a:ea typeface="Fira Sans Extra Condensed"/>
                <a:cs typeface="Fira Sans Extra Condensed"/>
                <a:sym typeface="Fira Sans Extra Condensed"/>
              </a:endParaRPr>
            </a:p>
          </p:txBody>
        </p:sp>
        <p:sp>
          <p:nvSpPr>
            <p:cNvPr id="6" name="Google Shape;215;p23">
              <a:extLst>
                <a:ext uri="{FF2B5EF4-FFF2-40B4-BE49-F238E27FC236}">
                  <a16:creationId xmlns:a16="http://schemas.microsoft.com/office/drawing/2014/main" id="{4F53E2B0-9C9C-D793-2951-71329D3072CA}"/>
                </a:ext>
              </a:extLst>
            </p:cNvPr>
            <p:cNvSpPr txBox="1"/>
            <p:nvPr/>
          </p:nvSpPr>
          <p:spPr>
            <a:xfrm>
              <a:off x="547264" y="0"/>
              <a:ext cx="3318204" cy="514742"/>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loại khách hàng mới</a:t>
              </a:r>
            </a:p>
          </p:txBody>
        </p:sp>
      </p:grpSp>
      <p:grpSp>
        <p:nvGrpSpPr>
          <p:cNvPr id="8" name="Group 7">
            <a:extLst>
              <a:ext uri="{FF2B5EF4-FFF2-40B4-BE49-F238E27FC236}">
                <a16:creationId xmlns:a16="http://schemas.microsoft.com/office/drawing/2014/main" id="{817E3A57-216E-D1E4-142B-B77A97D6580B}"/>
              </a:ext>
            </a:extLst>
          </p:cNvPr>
          <p:cNvGrpSpPr/>
          <p:nvPr/>
        </p:nvGrpSpPr>
        <p:grpSpPr>
          <a:xfrm>
            <a:off x="680024" y="2835755"/>
            <a:ext cx="4195681" cy="1867605"/>
            <a:chOff x="4473146" y="3550295"/>
            <a:chExt cx="2776097" cy="1235712"/>
          </a:xfrm>
        </p:grpSpPr>
        <p:pic>
          <p:nvPicPr>
            <p:cNvPr id="3" name="Picture 2">
              <a:extLst>
                <a:ext uri="{FF2B5EF4-FFF2-40B4-BE49-F238E27FC236}">
                  <a16:creationId xmlns:a16="http://schemas.microsoft.com/office/drawing/2014/main" id="{BC061ACE-B0F6-475B-BA1F-1D8B73FB8D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3146" y="3551190"/>
              <a:ext cx="954834" cy="1234817"/>
            </a:xfrm>
            <a:prstGeom prst="rect">
              <a:avLst/>
            </a:prstGeom>
            <a:noFill/>
            <a:ln>
              <a:noFill/>
            </a:ln>
          </p:spPr>
        </p:pic>
        <p:pic>
          <p:nvPicPr>
            <p:cNvPr id="4" name="Picture 3">
              <a:extLst>
                <a:ext uri="{FF2B5EF4-FFF2-40B4-BE49-F238E27FC236}">
                  <a16:creationId xmlns:a16="http://schemas.microsoft.com/office/drawing/2014/main" id="{4CFD6C2E-83A4-6233-8EE8-2430F0E939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27980" y="3550295"/>
              <a:ext cx="542949" cy="1234440"/>
            </a:xfrm>
            <a:prstGeom prst="rect">
              <a:avLst/>
            </a:prstGeom>
            <a:noFill/>
            <a:ln>
              <a:noFill/>
            </a:ln>
          </p:spPr>
        </p:pic>
        <p:pic>
          <p:nvPicPr>
            <p:cNvPr id="7" name="Picture 6">
              <a:extLst>
                <a:ext uri="{FF2B5EF4-FFF2-40B4-BE49-F238E27FC236}">
                  <a16:creationId xmlns:a16="http://schemas.microsoft.com/office/drawing/2014/main" id="{C5CAD1CC-6097-A9B7-EBFA-58E8EB6DDA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8501" y="3551192"/>
              <a:ext cx="1280742" cy="1234440"/>
            </a:xfrm>
            <a:prstGeom prst="rect">
              <a:avLst/>
            </a:prstGeom>
            <a:noFill/>
            <a:ln>
              <a:noFill/>
            </a:ln>
          </p:spPr>
        </p:pic>
      </p:grpSp>
      <p:pic>
        <p:nvPicPr>
          <p:cNvPr id="13" name="Picture 12">
            <a:extLst>
              <a:ext uri="{FF2B5EF4-FFF2-40B4-BE49-F238E27FC236}">
                <a16:creationId xmlns:a16="http://schemas.microsoft.com/office/drawing/2014/main" id="{7722CD7F-ABE2-24E7-CF8D-BB4767004AE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078" t="5225" r="5476"/>
          <a:stretch/>
        </p:blipFill>
        <p:spPr bwMode="auto">
          <a:xfrm>
            <a:off x="5310949" y="2918649"/>
            <a:ext cx="3419857" cy="2009144"/>
          </a:xfrm>
          <a:prstGeom prst="rect">
            <a:avLst/>
          </a:prstGeom>
          <a:noFill/>
          <a:ln>
            <a:noFill/>
          </a:ln>
        </p:spPr>
      </p:pic>
      <p:sp>
        <p:nvSpPr>
          <p:cNvPr id="14" name="TextBox 13">
            <a:extLst>
              <a:ext uri="{FF2B5EF4-FFF2-40B4-BE49-F238E27FC236}">
                <a16:creationId xmlns:a16="http://schemas.microsoft.com/office/drawing/2014/main" id="{B90528CD-3361-9F05-5ECE-A7CCC5FB2FE2}"/>
              </a:ext>
            </a:extLst>
          </p:cNvPr>
          <p:cNvSpPr txBox="1"/>
          <p:nvPr/>
        </p:nvSpPr>
        <p:spPr>
          <a:xfrm>
            <a:off x="1946910" y="1102767"/>
            <a:ext cx="6824019" cy="1569660"/>
          </a:xfrm>
          <a:prstGeom prst="rect">
            <a:avLst/>
          </a:prstGeom>
          <a:noFill/>
        </p:spPr>
        <p:txBody>
          <a:bodyPr wrap="square" rtlCol="0">
            <a:spAutoFit/>
          </a:bodyPr>
          <a:lstStyle/>
          <a:p>
            <a:pPr algn="just"/>
            <a:r>
              <a:rPr lang="vi-VN" sz="1800" b="1" dirty="0">
                <a:latin typeface="Roboto" panose="02000000000000000000" pitchFamily="2" charset="0"/>
                <a:ea typeface="Roboto" panose="02000000000000000000" pitchFamily="2" charset="0"/>
                <a:cs typeface="Roboto" panose="02000000000000000000" pitchFamily="2" charset="0"/>
              </a:rPr>
              <a:t>Trường hợp khách hàng </a:t>
            </a:r>
            <a:r>
              <a:rPr lang="en-US" sz="1800" b="1" dirty="0" err="1">
                <a:latin typeface="Roboto" panose="02000000000000000000" pitchFamily="2" charset="0"/>
                <a:ea typeface="Roboto" panose="02000000000000000000" pitchFamily="2" charset="0"/>
                <a:cs typeface="Roboto" panose="02000000000000000000" pitchFamily="2" charset="0"/>
              </a:rPr>
              <a:t>tìm</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thấy</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một</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danh</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mục</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mới</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để</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thay</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thế</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giải</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pháp</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hiện</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có</a:t>
            </a:r>
            <a:r>
              <a:rPr lang="en-US" sz="1800" b="1" dirty="0">
                <a:latin typeface="Roboto" panose="02000000000000000000" pitchFamily="2" charset="0"/>
                <a:ea typeface="Roboto" panose="02000000000000000000" pitchFamily="2" charset="0"/>
                <a:cs typeface="Roboto" panose="02000000000000000000" pitchFamily="2" charset="0"/>
              </a:rPr>
              <a:t>:</a:t>
            </a:r>
            <a:endParaRPr lang="vi-VN" sz="1800" b="1"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vi-VN" dirty="0">
                <a:latin typeface="Roboto" panose="02000000000000000000" pitchFamily="2" charset="0"/>
                <a:ea typeface="Roboto" panose="02000000000000000000" pitchFamily="2" charset="0"/>
                <a:cs typeface="Roboto" panose="02000000000000000000" pitchFamily="2" charset="0"/>
              </a:rPr>
              <a:t>Đứng trước vấn nạn về ô nhiễm rác thải nhựa thì việc thay thế ống hút nhựa bằng ống hút giấy được xem là giải pháp tốt nhất hiện nay.</a:t>
            </a:r>
          </a:p>
          <a:p>
            <a:pPr marL="285750" indent="-285750" algn="just">
              <a:buFont typeface="Wingdings" panose="05000000000000000000" pitchFamily="2" charset="2"/>
              <a:buChar char="§"/>
            </a:pPr>
            <a:r>
              <a:rPr lang="en-US" sz="1600" b="1" dirty="0" err="1">
                <a:latin typeface="Roboto" panose="02000000000000000000" pitchFamily="2" charset="0"/>
                <a:ea typeface="Roboto" panose="02000000000000000000" pitchFamily="2" charset="0"/>
                <a:cs typeface="Roboto" panose="02000000000000000000" pitchFamily="2" charset="0"/>
              </a:rPr>
              <a:t>Đôi</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khi</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các</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sản</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phẩm</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đã</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có</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sẵn</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cùng</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có</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thể</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được</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sử</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dụng</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cho</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một</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mục</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đích</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err="1">
                <a:latin typeface="Roboto" panose="02000000000000000000" pitchFamily="2" charset="0"/>
                <a:ea typeface="Roboto" panose="02000000000000000000" pitchFamily="2" charset="0"/>
                <a:cs typeface="Roboto" panose="02000000000000000000" pitchFamily="2" charset="0"/>
              </a:rPr>
              <a:t>mới</a:t>
            </a:r>
            <a:r>
              <a:rPr lang="en-US" sz="1600" b="1" dirty="0">
                <a:latin typeface="Roboto" panose="02000000000000000000" pitchFamily="2" charset="0"/>
                <a:ea typeface="Roboto" panose="02000000000000000000" pitchFamily="2" charset="0"/>
                <a:cs typeface="Roboto" panose="02000000000000000000" pitchFamily="2" charset="0"/>
              </a:rPr>
              <a:t>.</a:t>
            </a:r>
            <a:r>
              <a:rPr lang="vi-VN" sz="1600" b="1" dirty="0">
                <a:latin typeface="Roboto" panose="02000000000000000000" pitchFamily="2" charset="0"/>
                <a:ea typeface="Roboto" panose="02000000000000000000" pitchFamily="2" charset="0"/>
                <a:cs typeface="Roboto" panose="02000000000000000000" pitchFamily="2" charset="0"/>
              </a:rPr>
              <a:t> </a:t>
            </a:r>
          </a:p>
        </p:txBody>
      </p:sp>
      <p:pic>
        <p:nvPicPr>
          <p:cNvPr id="15" name="Picture 14">
            <a:extLst>
              <a:ext uri="{FF2B5EF4-FFF2-40B4-BE49-F238E27FC236}">
                <a16:creationId xmlns:a16="http://schemas.microsoft.com/office/drawing/2014/main" id="{D3708197-BA41-44F5-8FE3-4C3ED8169575}"/>
              </a:ext>
            </a:extLst>
          </p:cNvPr>
          <p:cNvPicPr>
            <a:picLocks noChangeAspect="1"/>
          </p:cNvPicPr>
          <p:nvPr/>
        </p:nvPicPr>
        <p:blipFill>
          <a:blip r:embed="rId7"/>
          <a:stretch>
            <a:fillRect/>
          </a:stretch>
        </p:blipFill>
        <p:spPr>
          <a:xfrm>
            <a:off x="453081" y="1068398"/>
            <a:ext cx="1192839" cy="1564423"/>
          </a:xfrm>
          <a:prstGeom prst="rect">
            <a:avLst/>
          </a:prstGeom>
        </p:spPr>
      </p:pic>
    </p:spTree>
    <p:extLst>
      <p:ext uri="{BB962C8B-B14F-4D97-AF65-F5344CB8AC3E}">
        <p14:creationId xmlns:p14="http://schemas.microsoft.com/office/powerpoint/2010/main" val="1463785189"/>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9" name="Google Shape;423;p28">
            <a:extLst>
              <a:ext uri="{FF2B5EF4-FFF2-40B4-BE49-F238E27FC236}">
                <a16:creationId xmlns:a16="http://schemas.microsoft.com/office/drawing/2014/main" id="{69EEF134-0070-6A0B-D20A-A93F1546B7A5}"/>
              </a:ext>
            </a:extLst>
          </p:cNvPr>
          <p:cNvSpPr txBox="1"/>
          <p:nvPr/>
        </p:nvSpPr>
        <p:spPr>
          <a:xfrm>
            <a:off x="680024" y="576770"/>
            <a:ext cx="625623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Khách hàng mới với sản phẩm của doanh nghiệp</a:t>
            </a:r>
          </a:p>
        </p:txBody>
      </p:sp>
      <p:grpSp>
        <p:nvGrpSpPr>
          <p:cNvPr id="10" name="Group 9">
            <a:extLst>
              <a:ext uri="{FF2B5EF4-FFF2-40B4-BE49-F238E27FC236}">
                <a16:creationId xmlns:a16="http://schemas.microsoft.com/office/drawing/2014/main" id="{7DBFB658-983C-FBDF-E081-956B1FC7194F}"/>
              </a:ext>
            </a:extLst>
          </p:cNvPr>
          <p:cNvGrpSpPr/>
          <p:nvPr/>
        </p:nvGrpSpPr>
        <p:grpSpPr>
          <a:xfrm>
            <a:off x="0" y="0"/>
            <a:ext cx="3865468" cy="515415"/>
            <a:chOff x="0" y="0"/>
            <a:chExt cx="3865468" cy="515415"/>
          </a:xfrm>
        </p:grpSpPr>
        <p:sp>
          <p:nvSpPr>
            <p:cNvPr id="5" name="Google Shape;345;p26">
              <a:extLst>
                <a:ext uri="{FF2B5EF4-FFF2-40B4-BE49-F238E27FC236}">
                  <a16:creationId xmlns:a16="http://schemas.microsoft.com/office/drawing/2014/main" id="{CE18D59C-7016-72BD-A481-A211990CAB3D}"/>
                </a:ext>
              </a:extLst>
            </p:cNvPr>
            <p:cNvSpPr/>
            <p:nvPr/>
          </p:nvSpPr>
          <p:spPr>
            <a:xfrm>
              <a:off x="0" y="673"/>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III</a:t>
              </a:r>
              <a:endParaRPr sz="2000" b="1">
                <a:solidFill>
                  <a:schemeClr val="bg2"/>
                </a:solidFill>
                <a:latin typeface="Fira Sans Extra Condensed"/>
                <a:ea typeface="Fira Sans Extra Condensed"/>
                <a:cs typeface="Fira Sans Extra Condensed"/>
                <a:sym typeface="Fira Sans Extra Condensed"/>
              </a:endParaRPr>
            </a:p>
          </p:txBody>
        </p:sp>
        <p:sp>
          <p:nvSpPr>
            <p:cNvPr id="6" name="Google Shape;215;p23">
              <a:extLst>
                <a:ext uri="{FF2B5EF4-FFF2-40B4-BE49-F238E27FC236}">
                  <a16:creationId xmlns:a16="http://schemas.microsoft.com/office/drawing/2014/main" id="{4F53E2B0-9C9C-D793-2951-71329D3072CA}"/>
                </a:ext>
              </a:extLst>
            </p:cNvPr>
            <p:cNvSpPr txBox="1"/>
            <p:nvPr/>
          </p:nvSpPr>
          <p:spPr>
            <a:xfrm>
              <a:off x="547264" y="0"/>
              <a:ext cx="3318204" cy="514742"/>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loại khách hàng mới</a:t>
              </a:r>
            </a:p>
          </p:txBody>
        </p:sp>
      </p:grpSp>
      <p:sp>
        <p:nvSpPr>
          <p:cNvPr id="12" name="TextBox 11">
            <a:extLst>
              <a:ext uri="{FF2B5EF4-FFF2-40B4-BE49-F238E27FC236}">
                <a16:creationId xmlns:a16="http://schemas.microsoft.com/office/drawing/2014/main" id="{EBE3CFE9-8451-5560-1E2A-39EC204790F2}"/>
              </a:ext>
            </a:extLst>
          </p:cNvPr>
          <p:cNvSpPr txBox="1"/>
          <p:nvPr/>
        </p:nvSpPr>
        <p:spPr>
          <a:xfrm>
            <a:off x="3322321" y="1283325"/>
            <a:ext cx="5368598" cy="1169551"/>
          </a:xfrm>
          <a:prstGeom prst="rect">
            <a:avLst/>
          </a:prstGeom>
          <a:noFill/>
        </p:spPr>
        <p:txBody>
          <a:bodyPr wrap="square" rtlCol="0">
            <a:spAutoFit/>
          </a:bodyPr>
          <a:lstStyle/>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Khách hàng có thể trở thành đối tượng mới nếu họ bắt đầu một hoạt động yêu cầu các nguồn lực mới đối với doanh nghiệp</a:t>
            </a:r>
            <a:r>
              <a:rPr lang="en-US">
                <a:latin typeface="Roboto" panose="02000000000000000000" pitchFamily="2" charset="0"/>
                <a:ea typeface="Roboto" panose="02000000000000000000" pitchFamily="2" charset="0"/>
                <a:cs typeface="Roboto" panose="02000000000000000000" pitchFamily="2" charset="0"/>
              </a:rPr>
              <a:t>.</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Khách hàng mới vào danh mục cũng có thể là những khách hàng tìm ra giải pháp mới cho vấn đề đang tồn tại.</a:t>
            </a:r>
          </a:p>
        </p:txBody>
      </p:sp>
      <p:pic>
        <p:nvPicPr>
          <p:cNvPr id="4" name="Picture 3">
            <a:extLst>
              <a:ext uri="{FF2B5EF4-FFF2-40B4-BE49-F238E27FC236}">
                <a16:creationId xmlns:a16="http://schemas.microsoft.com/office/drawing/2014/main" id="{67581A44-4184-5D03-22C1-DFB39E718F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3695" y="2571750"/>
            <a:ext cx="1642110" cy="2245995"/>
          </a:xfrm>
          <a:prstGeom prst="rect">
            <a:avLst/>
          </a:prstGeom>
          <a:noFill/>
          <a:ln>
            <a:noFill/>
          </a:ln>
        </p:spPr>
      </p:pic>
      <p:pic>
        <p:nvPicPr>
          <p:cNvPr id="7" name="Picture 6">
            <a:extLst>
              <a:ext uri="{FF2B5EF4-FFF2-40B4-BE49-F238E27FC236}">
                <a16:creationId xmlns:a16="http://schemas.microsoft.com/office/drawing/2014/main" id="{97AAD17D-6AEB-1C00-7CAB-91AA4C0A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5804" y="2571749"/>
            <a:ext cx="4132752" cy="2249424"/>
          </a:xfrm>
          <a:prstGeom prst="rect">
            <a:avLst/>
          </a:prstGeom>
          <a:noFill/>
          <a:ln>
            <a:noFill/>
          </a:ln>
        </p:spPr>
      </p:pic>
      <p:pic>
        <p:nvPicPr>
          <p:cNvPr id="11" name="Picture 10">
            <a:extLst>
              <a:ext uri="{FF2B5EF4-FFF2-40B4-BE49-F238E27FC236}">
                <a16:creationId xmlns:a16="http://schemas.microsoft.com/office/drawing/2014/main" id="{2A6BED59-73E6-44CD-9B9E-16A818F25F6C}"/>
              </a:ext>
            </a:extLst>
          </p:cNvPr>
          <p:cNvPicPr>
            <a:picLocks noChangeAspect="1"/>
          </p:cNvPicPr>
          <p:nvPr/>
        </p:nvPicPr>
        <p:blipFill>
          <a:blip r:embed="rId5"/>
          <a:stretch>
            <a:fillRect/>
          </a:stretch>
        </p:blipFill>
        <p:spPr>
          <a:xfrm>
            <a:off x="544103" y="1283325"/>
            <a:ext cx="2599591" cy="3191147"/>
          </a:xfrm>
          <a:prstGeom prst="rect">
            <a:avLst/>
          </a:prstGeom>
        </p:spPr>
      </p:pic>
    </p:spTree>
    <p:extLst>
      <p:ext uri="{BB962C8B-B14F-4D97-AF65-F5344CB8AC3E}">
        <p14:creationId xmlns:p14="http://schemas.microsoft.com/office/powerpoint/2010/main" val="190682492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30"/>
          <p:cNvSpPr/>
          <p:nvPr/>
        </p:nvSpPr>
        <p:spPr>
          <a:xfrm>
            <a:off x="479585" y="1039794"/>
            <a:ext cx="8018969" cy="888600"/>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08;p48">
            <a:extLst>
              <a:ext uri="{FF2B5EF4-FFF2-40B4-BE49-F238E27FC236}">
                <a16:creationId xmlns:a16="http://schemas.microsoft.com/office/drawing/2014/main" id="{B8F2FE29-F3ED-EDF2-B016-9537A1D8B6E1}"/>
              </a:ext>
            </a:extLst>
          </p:cNvPr>
          <p:cNvSpPr/>
          <p:nvPr/>
        </p:nvSpPr>
        <p:spPr>
          <a:xfrm>
            <a:off x="402559" y="1100734"/>
            <a:ext cx="8018969" cy="716117"/>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Khách hàng mới của công ty </a:t>
            </a:r>
            <a:r>
              <a:rPr lang="vi-VN" b="1">
                <a:solidFill>
                  <a:srgbClr val="6E7DC3"/>
                </a:solidFill>
                <a:latin typeface="Roboto" panose="02000000000000000000" pitchFamily="2" charset="0"/>
                <a:ea typeface="Roboto" panose="02000000000000000000" pitchFamily="2" charset="0"/>
                <a:cs typeface="Roboto" panose="02000000000000000000" pitchFamily="2" charset="0"/>
                <a:sym typeface="Roboto"/>
              </a:rPr>
              <a:t>giành được từ đối thủ cạnh tranh</a:t>
            </a: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 Họ có thể chuyển sang công ty của bạn vì họ cảm thấy bạn đưa ra giải pháp tốt hơn hoặc vì họ coi trọng sự đa dạng. </a:t>
            </a:r>
          </a:p>
        </p:txBody>
      </p:sp>
      <p:sp>
        <p:nvSpPr>
          <p:cNvPr id="9" name="Google Shape;423;p28">
            <a:extLst>
              <a:ext uri="{FF2B5EF4-FFF2-40B4-BE49-F238E27FC236}">
                <a16:creationId xmlns:a16="http://schemas.microsoft.com/office/drawing/2014/main" id="{69EEF134-0070-6A0B-D20A-A93F1546B7A5}"/>
              </a:ext>
            </a:extLst>
          </p:cNvPr>
          <p:cNvSpPr txBox="1"/>
          <p:nvPr/>
        </p:nvSpPr>
        <p:spPr>
          <a:xfrm>
            <a:off x="680024" y="576770"/>
            <a:ext cx="625623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Khách hàng mới với doanh nghiệp</a:t>
            </a:r>
          </a:p>
        </p:txBody>
      </p:sp>
      <p:grpSp>
        <p:nvGrpSpPr>
          <p:cNvPr id="10" name="Group 9">
            <a:extLst>
              <a:ext uri="{FF2B5EF4-FFF2-40B4-BE49-F238E27FC236}">
                <a16:creationId xmlns:a16="http://schemas.microsoft.com/office/drawing/2014/main" id="{7DBFB658-983C-FBDF-E081-956B1FC7194F}"/>
              </a:ext>
            </a:extLst>
          </p:cNvPr>
          <p:cNvGrpSpPr/>
          <p:nvPr/>
        </p:nvGrpSpPr>
        <p:grpSpPr>
          <a:xfrm>
            <a:off x="0" y="0"/>
            <a:ext cx="3865468" cy="515415"/>
            <a:chOff x="0" y="0"/>
            <a:chExt cx="3865468" cy="515415"/>
          </a:xfrm>
        </p:grpSpPr>
        <p:sp>
          <p:nvSpPr>
            <p:cNvPr id="5" name="Google Shape;345;p26">
              <a:extLst>
                <a:ext uri="{FF2B5EF4-FFF2-40B4-BE49-F238E27FC236}">
                  <a16:creationId xmlns:a16="http://schemas.microsoft.com/office/drawing/2014/main" id="{CE18D59C-7016-72BD-A481-A211990CAB3D}"/>
                </a:ext>
              </a:extLst>
            </p:cNvPr>
            <p:cNvSpPr/>
            <p:nvPr/>
          </p:nvSpPr>
          <p:spPr>
            <a:xfrm>
              <a:off x="0" y="673"/>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III</a:t>
              </a:r>
              <a:endParaRPr sz="2000" b="1">
                <a:solidFill>
                  <a:schemeClr val="bg2"/>
                </a:solidFill>
                <a:latin typeface="Fira Sans Extra Condensed"/>
                <a:ea typeface="Fira Sans Extra Condensed"/>
                <a:cs typeface="Fira Sans Extra Condensed"/>
                <a:sym typeface="Fira Sans Extra Condensed"/>
              </a:endParaRPr>
            </a:p>
          </p:txBody>
        </p:sp>
        <p:sp>
          <p:nvSpPr>
            <p:cNvPr id="6" name="Google Shape;215;p23">
              <a:extLst>
                <a:ext uri="{FF2B5EF4-FFF2-40B4-BE49-F238E27FC236}">
                  <a16:creationId xmlns:a16="http://schemas.microsoft.com/office/drawing/2014/main" id="{4F53E2B0-9C9C-D793-2951-71329D3072CA}"/>
                </a:ext>
              </a:extLst>
            </p:cNvPr>
            <p:cNvSpPr txBox="1"/>
            <p:nvPr/>
          </p:nvSpPr>
          <p:spPr>
            <a:xfrm>
              <a:off x="547264" y="0"/>
              <a:ext cx="3318204" cy="514742"/>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loại khách hàng mới</a:t>
              </a:r>
            </a:p>
          </p:txBody>
        </p:sp>
      </p:grpSp>
      <p:sp>
        <p:nvSpPr>
          <p:cNvPr id="4" name="TextBox 3">
            <a:extLst>
              <a:ext uri="{FF2B5EF4-FFF2-40B4-BE49-F238E27FC236}">
                <a16:creationId xmlns:a16="http://schemas.microsoft.com/office/drawing/2014/main" id="{FC19D92E-5918-E4A2-1054-ED285B2BBAB9}"/>
              </a:ext>
            </a:extLst>
          </p:cNvPr>
          <p:cNvSpPr txBox="1"/>
          <p:nvPr/>
        </p:nvSpPr>
        <p:spPr>
          <a:xfrm>
            <a:off x="551936" y="2147858"/>
            <a:ext cx="3313532" cy="2462213"/>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Lượng khách hàng mới này khiến công ty </a:t>
            </a:r>
            <a:r>
              <a:rPr lang="vi-VN" b="1">
                <a:latin typeface="Roboto" panose="02000000000000000000" pitchFamily="2" charset="0"/>
                <a:ea typeface="Roboto" panose="02000000000000000000" pitchFamily="2" charset="0"/>
                <a:cs typeface="Roboto" panose="02000000000000000000" pitchFamily="2" charset="0"/>
              </a:rPr>
              <a:t>tốn kém </a:t>
            </a:r>
            <a:r>
              <a:rPr lang="vi-VN">
                <a:latin typeface="Roboto" panose="02000000000000000000" pitchFamily="2" charset="0"/>
                <a:ea typeface="Roboto" panose="02000000000000000000" pitchFamily="2" charset="0"/>
                <a:cs typeface="Roboto" panose="02000000000000000000" pitchFamily="2" charset="0"/>
              </a:rPr>
              <a:t>rất nhiều để có được</a:t>
            </a:r>
            <a:r>
              <a:rPr lang="en-US">
                <a:latin typeface="Roboto" panose="02000000000000000000" pitchFamily="2" charset="0"/>
                <a:ea typeface="Roboto" panose="02000000000000000000" pitchFamily="2" charset="0"/>
                <a:cs typeface="Roboto" panose="02000000000000000000" pitchFamily="2" charset="0"/>
              </a:rPr>
              <a:t>.</a:t>
            </a:r>
          </a:p>
          <a:p>
            <a:pPr algn="just"/>
            <a:endParaRPr lang="vi-VN">
              <a:latin typeface="Roboto" panose="02000000000000000000" pitchFamily="2" charset="0"/>
              <a:ea typeface="Roboto" panose="02000000000000000000" pitchFamily="2" charset="0"/>
              <a:cs typeface="Roboto" panose="02000000000000000000" pitchFamily="2" charset="0"/>
            </a:endParaRPr>
          </a:p>
          <a:p>
            <a:pPr algn="just"/>
            <a:r>
              <a:rPr lang="vi-VN">
                <a:latin typeface="Roboto" panose="02000000000000000000" pitchFamily="2" charset="0"/>
                <a:ea typeface="Roboto" panose="02000000000000000000" pitchFamily="2" charset="0"/>
                <a:cs typeface="Roboto" panose="02000000000000000000" pitchFamily="2" charset="0"/>
              </a:rPr>
              <a:t>▲</a:t>
            </a:r>
            <a:r>
              <a:rPr lang="en-US">
                <a:latin typeface="Roboto" panose="02000000000000000000" pitchFamily="2" charset="0"/>
                <a:ea typeface="Roboto" panose="02000000000000000000" pitchFamily="2" charset="0"/>
                <a:cs typeface="Roboto" panose="02000000000000000000" pitchFamily="2" charset="0"/>
              </a:rPr>
              <a:t> </a:t>
            </a:r>
            <a:r>
              <a:rPr lang="vi-VN" i="1">
                <a:latin typeface="Roboto" panose="02000000000000000000" pitchFamily="2" charset="0"/>
                <a:ea typeface="Roboto" panose="02000000000000000000" pitchFamily="2" charset="0"/>
                <a:cs typeface="Roboto" panose="02000000000000000000" pitchFamily="2" charset="0"/>
              </a:rPr>
              <a:t>Khách hàng tiềm năng là khách hàng mục tiêu của công ty. Khách hàng có giá trị tiềm năng cao không phải lúc nào cũng là khách hàng tiềm năng hấp dẫn nhất. Một khách hàng có giá trị thấp hơn nhưng cam kết yếu với nhà cung cấp hiện tại của họ có thể là một khách hàng tiềm năng hấp dẫn hơn.</a:t>
            </a:r>
          </a:p>
        </p:txBody>
      </p:sp>
      <p:pic>
        <p:nvPicPr>
          <p:cNvPr id="8" name="Picture 7">
            <a:extLst>
              <a:ext uri="{FF2B5EF4-FFF2-40B4-BE49-F238E27FC236}">
                <a16:creationId xmlns:a16="http://schemas.microsoft.com/office/drawing/2014/main" id="{59F2125C-FFFF-893A-0652-603CE62BD2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912" y="2147858"/>
            <a:ext cx="2191598" cy="2620739"/>
          </a:xfrm>
          <a:prstGeom prst="rect">
            <a:avLst/>
          </a:prstGeom>
          <a:noFill/>
          <a:ln>
            <a:noFill/>
          </a:ln>
        </p:spPr>
      </p:pic>
      <p:pic>
        <p:nvPicPr>
          <p:cNvPr id="4100" name="Picture 4" descr="Free vector fashion clothes store background">
            <a:extLst>
              <a:ext uri="{FF2B5EF4-FFF2-40B4-BE49-F238E27FC236}">
                <a16:creationId xmlns:a16="http://schemas.microsoft.com/office/drawing/2014/main" id="{1ACF4947-A8C0-2B25-08CC-005BE74F1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355" y="2147858"/>
            <a:ext cx="1771173" cy="11402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C5A0EB5-F68E-C346-1FEF-E894D136A2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6506" y="3288086"/>
            <a:ext cx="937260" cy="9372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Online shopping set with woman clothes Royalty Free Vector">
            <a:extLst>
              <a:ext uri="{FF2B5EF4-FFF2-40B4-BE49-F238E27FC236}">
                <a16:creationId xmlns:a16="http://schemas.microsoft.com/office/drawing/2014/main" id="{A59CBF68-BB6D-2AB9-5F0C-5D6767D0F2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85" t="4876" r="8179" b="22820"/>
          <a:stretch/>
        </p:blipFill>
        <p:spPr bwMode="auto">
          <a:xfrm>
            <a:off x="7611762" y="3507550"/>
            <a:ext cx="1338809" cy="127283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F4313F67-47C9-B566-7CC7-A08D0AAC4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540321">
            <a:off x="7097066" y="4207653"/>
            <a:ext cx="53340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62561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1"/>
                                        </p:tgtEl>
                                        <p:attrNameLst>
                                          <p:attrName>style.visibility</p:attrName>
                                        </p:attrNameLst>
                                      </p:cBhvr>
                                      <p:to>
                                        <p:strVal val="visible"/>
                                      </p:to>
                                    </p:set>
                                    <p:animEffect transition="in" filter="barn(inVertical)">
                                      <p:cBhvr>
                                        <p:cTn id="7" dur="500"/>
                                        <p:tgtEl>
                                          <p:spTgt spid="5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barn(inVertical)">
                                      <p:cBhvr>
                                        <p:cTn id="24" dur="500"/>
                                        <p:tgtEl>
                                          <p:spTgt spid="4100"/>
                                        </p:tgtEl>
                                      </p:cBhvr>
                                    </p:animEffect>
                                  </p:childTnLst>
                                </p:cTn>
                              </p:par>
                              <p:par>
                                <p:cTn id="25" presetID="16" presetClass="entr" presetSubtype="21" fill="hold" nodeType="withEffect">
                                  <p:stCondLst>
                                    <p:cond delay="0"/>
                                  </p:stCondLst>
                                  <p:childTnLst>
                                    <p:set>
                                      <p:cBhvr>
                                        <p:cTn id="26" dur="1" fill="hold">
                                          <p:stCondLst>
                                            <p:cond delay="0"/>
                                          </p:stCondLst>
                                        </p:cTn>
                                        <p:tgtEl>
                                          <p:spTgt spid="4102"/>
                                        </p:tgtEl>
                                        <p:attrNameLst>
                                          <p:attrName>style.visibility</p:attrName>
                                        </p:attrNameLst>
                                      </p:cBhvr>
                                      <p:to>
                                        <p:strVal val="visible"/>
                                      </p:to>
                                    </p:set>
                                    <p:animEffect transition="in" filter="barn(inVertical)">
                                      <p:cBhvr>
                                        <p:cTn id="27" dur="500"/>
                                        <p:tgtEl>
                                          <p:spTgt spid="4102"/>
                                        </p:tgtEl>
                                      </p:cBhvr>
                                    </p:animEffect>
                                  </p:childTnLst>
                                </p:cTn>
                              </p:par>
                              <p:par>
                                <p:cTn id="28" presetID="16" presetClass="entr" presetSubtype="21" fill="hold" nodeType="withEffect">
                                  <p:stCondLst>
                                    <p:cond delay="0"/>
                                  </p:stCondLst>
                                  <p:childTnLst>
                                    <p:set>
                                      <p:cBhvr>
                                        <p:cTn id="29" dur="1" fill="hold">
                                          <p:stCondLst>
                                            <p:cond delay="0"/>
                                          </p:stCondLst>
                                        </p:cTn>
                                        <p:tgtEl>
                                          <p:spTgt spid="4110"/>
                                        </p:tgtEl>
                                        <p:attrNameLst>
                                          <p:attrName>style.visibility</p:attrName>
                                        </p:attrNameLst>
                                      </p:cBhvr>
                                      <p:to>
                                        <p:strVal val="visible"/>
                                      </p:to>
                                    </p:set>
                                    <p:animEffect transition="in" filter="barn(inVertical)">
                                      <p:cBhvr>
                                        <p:cTn id="30" dur="500"/>
                                        <p:tgtEl>
                                          <p:spTgt spid="4110"/>
                                        </p:tgtEl>
                                      </p:cBhvr>
                                    </p:animEffect>
                                  </p:childTnLst>
                                </p:cTn>
                              </p:par>
                              <p:par>
                                <p:cTn id="31" presetID="16" presetClass="entr" presetSubtype="21" fill="hold" nodeType="withEffect">
                                  <p:stCondLst>
                                    <p:cond delay="0"/>
                                  </p:stCondLst>
                                  <p:childTnLst>
                                    <p:set>
                                      <p:cBhvr>
                                        <p:cTn id="32" dur="1" fill="hold">
                                          <p:stCondLst>
                                            <p:cond delay="0"/>
                                          </p:stCondLst>
                                        </p:cTn>
                                        <p:tgtEl>
                                          <p:spTgt spid="4106"/>
                                        </p:tgtEl>
                                        <p:attrNameLst>
                                          <p:attrName>style.visibility</p:attrName>
                                        </p:attrNameLst>
                                      </p:cBhvr>
                                      <p:to>
                                        <p:strVal val="visible"/>
                                      </p:to>
                                    </p:set>
                                    <p:animEffect transition="in" filter="barn(inVertical)">
                                      <p:cBhvr>
                                        <p:cTn id="33"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animBg="1"/>
      <p:bldP spid="7"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5556-9D86-4FBF-968D-F47C9DF35E6E}"/>
              </a:ext>
            </a:extLst>
          </p:cNvPr>
          <p:cNvSpPr>
            <a:spLocks noGrp="1"/>
          </p:cNvSpPr>
          <p:nvPr>
            <p:ph type="title"/>
          </p:nvPr>
        </p:nvSpPr>
        <p:spPr/>
        <p:txBody>
          <a:bodyPr/>
          <a:lstStyle/>
          <a:p>
            <a:endParaRPr lang="vi-VN"/>
          </a:p>
        </p:txBody>
      </p:sp>
      <p:pic>
        <p:nvPicPr>
          <p:cNvPr id="3" name="Picture 2">
            <a:extLst>
              <a:ext uri="{FF2B5EF4-FFF2-40B4-BE49-F238E27FC236}">
                <a16:creationId xmlns:a16="http://schemas.microsoft.com/office/drawing/2014/main" id="{FEA5C8B2-6D4A-40DE-AC4C-0DBE55AE3C31}"/>
              </a:ext>
            </a:extLst>
          </p:cNvPr>
          <p:cNvPicPr>
            <a:picLocks noChangeAspect="1"/>
          </p:cNvPicPr>
          <p:nvPr/>
        </p:nvPicPr>
        <p:blipFill>
          <a:blip r:embed="rId2"/>
          <a:stretch>
            <a:fillRect/>
          </a:stretch>
        </p:blipFill>
        <p:spPr>
          <a:xfrm>
            <a:off x="448975" y="903591"/>
            <a:ext cx="6188904" cy="4015947"/>
          </a:xfrm>
          <a:prstGeom prst="rect">
            <a:avLst/>
          </a:prstGeom>
        </p:spPr>
      </p:pic>
    </p:spTree>
    <p:extLst>
      <p:ext uri="{BB962C8B-B14F-4D97-AF65-F5344CB8AC3E}">
        <p14:creationId xmlns:p14="http://schemas.microsoft.com/office/powerpoint/2010/main" val="2241584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F6F7935-7269-13EA-21CA-1E5750125C06}"/>
              </a:ext>
            </a:extLst>
          </p:cNvPr>
          <p:cNvGrpSpPr/>
          <p:nvPr/>
        </p:nvGrpSpPr>
        <p:grpSpPr>
          <a:xfrm>
            <a:off x="0" y="0"/>
            <a:ext cx="3865613" cy="525998"/>
            <a:chOff x="839965" y="3331628"/>
            <a:chExt cx="3865613" cy="525998"/>
          </a:xfrm>
        </p:grpSpPr>
        <p:sp>
          <p:nvSpPr>
            <p:cNvPr id="6" name="Google Shape;354;p26">
              <a:extLst>
                <a:ext uri="{FF2B5EF4-FFF2-40B4-BE49-F238E27FC236}">
                  <a16:creationId xmlns:a16="http://schemas.microsoft.com/office/drawing/2014/main" id="{35C99474-FEF0-6DE2-5AC9-12B2F3323093}"/>
                </a:ext>
              </a:extLst>
            </p:cNvPr>
            <p:cNvSpPr/>
            <p:nvPr/>
          </p:nvSpPr>
          <p:spPr>
            <a:xfrm>
              <a:off x="839965" y="3331641"/>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IV</a:t>
              </a:r>
              <a:endParaRPr sz="2000" b="1">
                <a:solidFill>
                  <a:schemeClr val="bg2"/>
                </a:solidFill>
                <a:latin typeface="Fira Sans Extra Condensed"/>
                <a:ea typeface="Fira Sans Extra Condensed"/>
                <a:cs typeface="Fira Sans Extra Condensed"/>
                <a:sym typeface="Fira Sans Extra Condensed"/>
              </a:endParaRPr>
            </a:p>
          </p:txBody>
        </p:sp>
        <p:sp>
          <p:nvSpPr>
            <p:cNvPr id="7" name="Google Shape;215;p23">
              <a:extLst>
                <a:ext uri="{FF2B5EF4-FFF2-40B4-BE49-F238E27FC236}">
                  <a16:creationId xmlns:a16="http://schemas.microsoft.com/office/drawing/2014/main" id="{1427F874-2FA2-E669-08F5-AB3A3BDB002E}"/>
                </a:ext>
              </a:extLst>
            </p:cNvPr>
            <p:cNvSpPr txBox="1"/>
            <p:nvPr/>
          </p:nvSpPr>
          <p:spPr>
            <a:xfrm>
              <a:off x="1387227" y="3331628"/>
              <a:ext cx="3318351" cy="525998"/>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Portfolio purchasing</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Mua hàng theo danh mục sản phẩm </a:t>
              </a:r>
            </a:p>
          </p:txBody>
        </p:sp>
      </p:grpSp>
      <p:sp>
        <p:nvSpPr>
          <p:cNvPr id="9" name="Google Shape;511;p30">
            <a:extLst>
              <a:ext uri="{FF2B5EF4-FFF2-40B4-BE49-F238E27FC236}">
                <a16:creationId xmlns:a16="http://schemas.microsoft.com/office/drawing/2014/main" id="{32EA5D18-A3C2-89C6-38CF-7A62BB23CF8E}"/>
              </a:ext>
            </a:extLst>
          </p:cNvPr>
          <p:cNvSpPr/>
          <p:nvPr/>
        </p:nvSpPr>
        <p:spPr>
          <a:xfrm>
            <a:off x="680024" y="1057142"/>
            <a:ext cx="7972450" cy="1302329"/>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08;p48">
            <a:extLst>
              <a:ext uri="{FF2B5EF4-FFF2-40B4-BE49-F238E27FC236}">
                <a16:creationId xmlns:a16="http://schemas.microsoft.com/office/drawing/2014/main" id="{B2F2B250-D435-40D7-33C7-4D01A644AF87}"/>
              </a:ext>
            </a:extLst>
          </p:cNvPr>
          <p:cNvSpPr/>
          <p:nvPr/>
        </p:nvSpPr>
        <p:spPr>
          <a:xfrm>
            <a:off x="602998" y="1057142"/>
            <a:ext cx="7972450" cy="1302329"/>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Khách hàng mua hàng trên cơ sở danh mục đầu tư là khi họ mua tập hợp nhiều lựa chọn thay thế tương đương từ các nhà cung cấp khác nhau.</a:t>
            </a:r>
          </a:p>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Một nhà cung cấp có tên trong danh mục đầu tư mà khách hàng đã không mua hàng trong vài tháng hoặc thậm chí nhiều năm, vẫn có thể coi nhà cung cấp chưa được chọn là một phần của danh mục đầu tư.</a:t>
            </a:r>
          </a:p>
        </p:txBody>
      </p:sp>
      <p:sp>
        <p:nvSpPr>
          <p:cNvPr id="11" name="Google Shape;423;p28">
            <a:extLst>
              <a:ext uri="{FF2B5EF4-FFF2-40B4-BE49-F238E27FC236}">
                <a16:creationId xmlns:a16="http://schemas.microsoft.com/office/drawing/2014/main" id="{9B86FCA9-5E26-B915-0CF7-9CFEE9CE87F5}"/>
              </a:ext>
            </a:extLst>
          </p:cNvPr>
          <p:cNvSpPr txBox="1"/>
          <p:nvPr/>
        </p:nvSpPr>
        <p:spPr>
          <a:xfrm>
            <a:off x="680024" y="576770"/>
            <a:ext cx="625623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1. Giới thiệu</a:t>
            </a:r>
          </a:p>
        </p:txBody>
      </p:sp>
      <p:sp>
        <p:nvSpPr>
          <p:cNvPr id="15" name="Google Shape;423;p28">
            <a:extLst>
              <a:ext uri="{FF2B5EF4-FFF2-40B4-BE49-F238E27FC236}">
                <a16:creationId xmlns:a16="http://schemas.microsoft.com/office/drawing/2014/main" id="{B4A8E0C9-2FC8-697C-E21E-7AE357C8728E}"/>
              </a:ext>
            </a:extLst>
          </p:cNvPr>
          <p:cNvSpPr txBox="1"/>
          <p:nvPr/>
        </p:nvSpPr>
        <p:spPr>
          <a:xfrm>
            <a:off x="680024" y="2571750"/>
            <a:ext cx="625623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Chuyển đổi chiến lược</a:t>
            </a:r>
          </a:p>
        </p:txBody>
      </p:sp>
      <p:sp>
        <p:nvSpPr>
          <p:cNvPr id="16" name="Google Shape;511;p30">
            <a:extLst>
              <a:ext uri="{FF2B5EF4-FFF2-40B4-BE49-F238E27FC236}">
                <a16:creationId xmlns:a16="http://schemas.microsoft.com/office/drawing/2014/main" id="{AD5C102B-F8E7-E9B9-600C-4D018CE25E87}"/>
              </a:ext>
            </a:extLst>
          </p:cNvPr>
          <p:cNvSpPr/>
          <p:nvPr/>
        </p:nvSpPr>
        <p:spPr>
          <a:xfrm>
            <a:off x="680024" y="3034774"/>
            <a:ext cx="4252196" cy="1531956"/>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08;p48">
            <a:extLst>
              <a:ext uri="{FF2B5EF4-FFF2-40B4-BE49-F238E27FC236}">
                <a16:creationId xmlns:a16="http://schemas.microsoft.com/office/drawing/2014/main" id="{C046849C-BC22-A9CC-CABC-BCBD5A211E80}"/>
              </a:ext>
            </a:extLst>
          </p:cNvPr>
          <p:cNvSpPr/>
          <p:nvPr/>
        </p:nvSpPr>
        <p:spPr>
          <a:xfrm>
            <a:off x="602999" y="3121015"/>
            <a:ext cx="4329220" cy="1445715"/>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Các công ty có thể bắt gặp việc chuyển đổi chiến lược của khách hàng. Đây là những khách hàng chuyển lòng trung thành của họ từ nhà cung cấp này sang nhà cung cấp khác để theo đuổi một thỏa thuận tốt hơn.</a:t>
            </a:r>
          </a:p>
        </p:txBody>
      </p:sp>
      <p:pic>
        <p:nvPicPr>
          <p:cNvPr id="10244" name="Picture 4" descr="Free vector face to face selling method. personalized shopping, sales assistant and buyer cooperation, sales promotion. personalized marketing strategy. vector isolated concept metaphor illustration">
            <a:extLst>
              <a:ext uri="{FF2B5EF4-FFF2-40B4-BE49-F238E27FC236}">
                <a16:creationId xmlns:a16="http://schemas.microsoft.com/office/drawing/2014/main" id="{6B8BCD52-3114-D254-7BA2-CCE91BE43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118" y="2410243"/>
            <a:ext cx="2517991" cy="251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86921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par>
                                <p:cTn id="30" presetID="14" presetClass="entr" presetSubtype="10" fill="hold" nodeType="withEffect">
                                  <p:stCondLst>
                                    <p:cond delay="0"/>
                                  </p:stCondLst>
                                  <p:childTnLst>
                                    <p:set>
                                      <p:cBhvr>
                                        <p:cTn id="31" dur="1" fill="hold">
                                          <p:stCondLst>
                                            <p:cond delay="0"/>
                                          </p:stCondLst>
                                        </p:cTn>
                                        <p:tgtEl>
                                          <p:spTgt spid="10244"/>
                                        </p:tgtEl>
                                        <p:attrNameLst>
                                          <p:attrName>style.visibility</p:attrName>
                                        </p:attrNameLst>
                                      </p:cBhvr>
                                      <p:to>
                                        <p:strVal val="visible"/>
                                      </p:to>
                                    </p:set>
                                    <p:animEffect transition="in" filter="randombar(horizontal)">
                                      <p:cBhvr>
                                        <p:cTn id="32"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5" grpId="0"/>
      <p:bldP spid="16"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ow to Use Open-Ended Survey Questions +25 Examples | SurveyLegend">
            <a:extLst>
              <a:ext uri="{FF2B5EF4-FFF2-40B4-BE49-F238E27FC236}">
                <a16:creationId xmlns:a16="http://schemas.microsoft.com/office/drawing/2014/main" id="{A81E1D60-0AAF-F8B5-6094-2C0314E91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877" y="2394218"/>
            <a:ext cx="4316123" cy="251786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F6F7935-7269-13EA-21CA-1E5750125C06}"/>
              </a:ext>
            </a:extLst>
          </p:cNvPr>
          <p:cNvGrpSpPr/>
          <p:nvPr/>
        </p:nvGrpSpPr>
        <p:grpSpPr>
          <a:xfrm>
            <a:off x="0" y="0"/>
            <a:ext cx="3865613" cy="525998"/>
            <a:chOff x="839965" y="3331628"/>
            <a:chExt cx="3865613" cy="525998"/>
          </a:xfrm>
        </p:grpSpPr>
        <p:sp>
          <p:nvSpPr>
            <p:cNvPr id="6" name="Google Shape;354;p26">
              <a:extLst>
                <a:ext uri="{FF2B5EF4-FFF2-40B4-BE49-F238E27FC236}">
                  <a16:creationId xmlns:a16="http://schemas.microsoft.com/office/drawing/2014/main" id="{35C99474-FEF0-6DE2-5AC9-12B2F3323093}"/>
                </a:ext>
              </a:extLst>
            </p:cNvPr>
            <p:cNvSpPr/>
            <p:nvPr/>
          </p:nvSpPr>
          <p:spPr>
            <a:xfrm>
              <a:off x="839965" y="3331641"/>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IV</a:t>
              </a:r>
              <a:endParaRPr sz="2000" b="1">
                <a:solidFill>
                  <a:schemeClr val="bg2"/>
                </a:solidFill>
                <a:latin typeface="Fira Sans Extra Condensed"/>
                <a:ea typeface="Fira Sans Extra Condensed"/>
                <a:cs typeface="Fira Sans Extra Condensed"/>
                <a:sym typeface="Fira Sans Extra Condensed"/>
              </a:endParaRPr>
            </a:p>
          </p:txBody>
        </p:sp>
        <p:sp>
          <p:nvSpPr>
            <p:cNvPr id="7" name="Google Shape;215;p23">
              <a:extLst>
                <a:ext uri="{FF2B5EF4-FFF2-40B4-BE49-F238E27FC236}">
                  <a16:creationId xmlns:a16="http://schemas.microsoft.com/office/drawing/2014/main" id="{1427F874-2FA2-E669-08F5-AB3A3BDB002E}"/>
                </a:ext>
              </a:extLst>
            </p:cNvPr>
            <p:cNvSpPr txBox="1"/>
            <p:nvPr/>
          </p:nvSpPr>
          <p:spPr>
            <a:xfrm>
              <a:off x="1387227" y="3331628"/>
              <a:ext cx="3318351" cy="525998"/>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Portfolio purchasing</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Mua hàng theo danh mục sản phẩm </a:t>
              </a:r>
            </a:p>
          </p:txBody>
        </p:sp>
      </p:grpSp>
      <p:sp>
        <p:nvSpPr>
          <p:cNvPr id="11" name="Google Shape;423;p28">
            <a:extLst>
              <a:ext uri="{FF2B5EF4-FFF2-40B4-BE49-F238E27FC236}">
                <a16:creationId xmlns:a16="http://schemas.microsoft.com/office/drawing/2014/main" id="{9B86FCA9-5E26-B915-0CF7-9CFEE9CE87F5}"/>
              </a:ext>
            </a:extLst>
          </p:cNvPr>
          <p:cNvSpPr txBox="1"/>
          <p:nvPr/>
        </p:nvSpPr>
        <p:spPr>
          <a:xfrm>
            <a:off x="680024" y="576770"/>
            <a:ext cx="625623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3. Mô hình chuyển đổi</a:t>
            </a:r>
          </a:p>
        </p:txBody>
      </p:sp>
      <p:sp>
        <p:nvSpPr>
          <p:cNvPr id="2" name="Google Shape;511;p30">
            <a:extLst>
              <a:ext uri="{FF2B5EF4-FFF2-40B4-BE49-F238E27FC236}">
                <a16:creationId xmlns:a16="http://schemas.microsoft.com/office/drawing/2014/main" id="{A6BA92AE-A0B3-685A-9EBF-8BF6F9CB598B}"/>
              </a:ext>
            </a:extLst>
          </p:cNvPr>
          <p:cNvSpPr/>
          <p:nvPr/>
        </p:nvSpPr>
        <p:spPr>
          <a:xfrm>
            <a:off x="479585" y="1039793"/>
            <a:ext cx="8018969" cy="1260061"/>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708;p48">
            <a:extLst>
              <a:ext uri="{FF2B5EF4-FFF2-40B4-BE49-F238E27FC236}">
                <a16:creationId xmlns:a16="http://schemas.microsoft.com/office/drawing/2014/main" id="{86B9F1B6-6370-EBFD-CD5F-B1EACA633048}"/>
              </a:ext>
            </a:extLst>
          </p:cNvPr>
          <p:cNvSpPr/>
          <p:nvPr/>
        </p:nvSpPr>
        <p:spPr>
          <a:xfrm>
            <a:off x="402559" y="1100734"/>
            <a:ext cx="8018969" cy="1232543"/>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en-US"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J</a:t>
            </a:r>
            <a:r>
              <a:rPr lang="vi-VN"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an Hofmeys đã phát triển </a:t>
            </a:r>
            <a:r>
              <a:rPr lang="en-US"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a:t>
            </a:r>
            <a:r>
              <a:rPr lang="vi-VN"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Mô hình chuyển đổi</a:t>
            </a:r>
            <a:r>
              <a:rPr lang="en-US"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a:t>
            </a:r>
            <a:r>
              <a:rPr lang="vi-VN"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đã được sử dụng để hướng dẫn thu hút khách hàng trong nhiều ngành bao gồm xuất bản và dịch vụ tài chính</a:t>
            </a:r>
            <a:r>
              <a:rPr lang="en-US"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a:t>
            </a:r>
          </a:p>
          <a:p>
            <a:pPr marL="152400" lvl="0" algn="ctr" rtl="0">
              <a:spcBef>
                <a:spcPts val="0"/>
              </a:spcBef>
              <a:spcAft>
                <a:spcPts val="0"/>
              </a:spcAft>
              <a:buClr>
                <a:schemeClr val="dk1"/>
              </a:buClr>
              <a:buSzPts val="1200"/>
            </a:pPr>
            <a:r>
              <a:rPr lang="vi-VN" sz="16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NHỮNG KHÁCH HÀNG KHÔNG CAM KẾT CÓ NHIỀU KHẢ NĂNG SẴN SÀNG CHUYỂN SANG NHÀ CUNG CẤP KHÁC.</a:t>
            </a:r>
          </a:p>
        </p:txBody>
      </p:sp>
      <p:sp>
        <p:nvSpPr>
          <p:cNvPr id="4" name="TextBox 3">
            <a:extLst>
              <a:ext uri="{FF2B5EF4-FFF2-40B4-BE49-F238E27FC236}">
                <a16:creationId xmlns:a16="http://schemas.microsoft.com/office/drawing/2014/main" id="{0F4DA4BB-4159-03B3-392C-E337F1FD867E}"/>
              </a:ext>
            </a:extLst>
          </p:cNvPr>
          <p:cNvSpPr txBox="1"/>
          <p:nvPr/>
        </p:nvSpPr>
        <p:spPr>
          <a:xfrm>
            <a:off x="547262" y="2657771"/>
            <a:ext cx="5179283" cy="1384995"/>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Hofmeyr gợi ý rằng các công ty có thể đo lường cam kết của khách hàng bằng cách chỉ hỏi bốn câu hỏi:</a:t>
            </a:r>
          </a:p>
          <a:p>
            <a:pPr marL="342900" indent="-342900" algn="just">
              <a:buFont typeface="+mj-lt"/>
              <a:buAutoNum type="arabicPeriod"/>
            </a:pPr>
            <a:r>
              <a:rPr lang="vi-VN">
                <a:latin typeface="Roboto" panose="02000000000000000000" pitchFamily="2" charset="0"/>
                <a:ea typeface="Roboto" panose="02000000000000000000" pitchFamily="2" charset="0"/>
                <a:cs typeface="Roboto" panose="02000000000000000000" pitchFamily="2" charset="0"/>
              </a:rPr>
              <a:t>Bạn hài lòng với &lt;bất cứ điều gì&gt; như thế nào?</a:t>
            </a:r>
          </a:p>
          <a:p>
            <a:pPr marL="342900" indent="-342900" algn="just">
              <a:buFont typeface="+mj-lt"/>
              <a:buAutoNum type="arabicPeriod"/>
            </a:pPr>
            <a:r>
              <a:rPr lang="vi-VN">
                <a:latin typeface="Roboto" panose="02000000000000000000" pitchFamily="2" charset="0"/>
                <a:ea typeface="Roboto" panose="02000000000000000000" pitchFamily="2" charset="0"/>
                <a:cs typeface="Roboto" panose="02000000000000000000" pitchFamily="2" charset="0"/>
              </a:rPr>
              <a:t>Mối quan hệ này có phải là điều bạn quan tâm không?</a:t>
            </a:r>
          </a:p>
          <a:p>
            <a:pPr marL="342900" indent="-342900" algn="just">
              <a:buFont typeface="+mj-lt"/>
              <a:buAutoNum type="arabicPeriod"/>
            </a:pPr>
            <a:r>
              <a:rPr lang="vi-VN">
                <a:latin typeface="Roboto" panose="02000000000000000000" pitchFamily="2" charset="0"/>
                <a:ea typeface="Roboto" panose="02000000000000000000" pitchFamily="2" charset="0"/>
                <a:cs typeface="Roboto" panose="02000000000000000000" pitchFamily="2" charset="0"/>
              </a:rPr>
              <a:t>Có bất kỳ &lt;bất cứ điều gì&gt; khác hấp dẫn bạn không?</a:t>
            </a:r>
          </a:p>
          <a:p>
            <a:pPr marL="342900" indent="-342900" algn="just">
              <a:buFont typeface="+mj-lt"/>
              <a:buAutoNum type="arabicPeriod"/>
            </a:pPr>
            <a:r>
              <a:rPr lang="vi-VN">
                <a:latin typeface="Roboto" panose="02000000000000000000" pitchFamily="2" charset="0"/>
                <a:ea typeface="Roboto" panose="02000000000000000000" pitchFamily="2" charset="0"/>
                <a:cs typeface="Roboto" panose="02000000000000000000" pitchFamily="2" charset="0"/>
              </a:rPr>
              <a:t>Nếu vậy, cái này khác cái kia như thế nào?</a:t>
            </a:r>
          </a:p>
        </p:txBody>
      </p:sp>
    </p:spTree>
    <p:extLst>
      <p:ext uri="{BB962C8B-B14F-4D97-AF65-F5344CB8AC3E}">
        <p14:creationId xmlns:p14="http://schemas.microsoft.com/office/powerpoint/2010/main" val="344207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500"/>
                                        <p:tgtEl>
                                          <p:spTgt spid="2"/>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4" presetClass="entr" presetSubtype="10" fill="hold" nodeType="withEffect">
                                  <p:stCondLst>
                                    <p:cond delay="0"/>
                                  </p:stCondLst>
                                  <p:childTnLst>
                                    <p:set>
                                      <p:cBhvr>
                                        <p:cTn id="22" dur="1" fill="hold">
                                          <p:stCondLst>
                                            <p:cond delay="0"/>
                                          </p:stCondLst>
                                        </p:cTn>
                                        <p:tgtEl>
                                          <p:spTgt spid="31746"/>
                                        </p:tgtEl>
                                        <p:attrNameLst>
                                          <p:attrName>style.visibility</p:attrName>
                                        </p:attrNameLst>
                                      </p:cBhvr>
                                      <p:to>
                                        <p:strVal val="visible"/>
                                      </p:to>
                                    </p:set>
                                    <p:animEffect transition="in" filter="randombar(horizontal)">
                                      <p:cBhvr>
                                        <p:cTn id="23" dur="5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animBg="1"/>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21;p26">
            <a:extLst>
              <a:ext uri="{FF2B5EF4-FFF2-40B4-BE49-F238E27FC236}">
                <a16:creationId xmlns:a16="http://schemas.microsoft.com/office/drawing/2014/main" id="{2DD3B57F-3012-7CB1-EEA2-EAB8790A7428}"/>
              </a:ext>
            </a:extLst>
          </p:cNvPr>
          <p:cNvSpPr/>
          <p:nvPr/>
        </p:nvSpPr>
        <p:spPr>
          <a:xfrm>
            <a:off x="840112" y="1046753"/>
            <a:ext cx="547263" cy="514783"/>
          </a:xfrm>
          <a:custGeom>
            <a:avLst/>
            <a:gdLst/>
            <a:ahLst/>
            <a:cxnLst/>
            <a:rect l="l" t="t" r="r" b="b"/>
            <a:pathLst>
              <a:path w="10942" h="10942" extrusionOk="0">
                <a:moveTo>
                  <a:pt x="1" y="0"/>
                </a:moveTo>
                <a:lnTo>
                  <a:pt x="1" y="10941"/>
                </a:lnTo>
                <a:lnTo>
                  <a:pt x="10942" y="10941"/>
                </a:lnTo>
                <a:lnTo>
                  <a:pt x="10942" y="0"/>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bg2"/>
                </a:solidFill>
                <a:latin typeface="Fira Sans Extra Condensed"/>
                <a:ea typeface="Fira Sans Extra Condensed"/>
                <a:cs typeface="Fira Sans Extra Condensed"/>
                <a:sym typeface="Fira Sans Extra Condensed"/>
              </a:rPr>
              <a:t>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336;p26">
            <a:extLst>
              <a:ext uri="{FF2B5EF4-FFF2-40B4-BE49-F238E27FC236}">
                <a16:creationId xmlns:a16="http://schemas.microsoft.com/office/drawing/2014/main" id="{8A4F1F88-8622-F8B3-4A05-265282C00E2C}"/>
              </a:ext>
            </a:extLst>
          </p:cNvPr>
          <p:cNvSpPr/>
          <p:nvPr/>
        </p:nvSpPr>
        <p:spPr>
          <a:xfrm>
            <a:off x="839967" y="1809895"/>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345;p26">
            <a:extLst>
              <a:ext uri="{FF2B5EF4-FFF2-40B4-BE49-F238E27FC236}">
                <a16:creationId xmlns:a16="http://schemas.microsoft.com/office/drawing/2014/main" id="{9A19403B-AA01-BCF7-08CF-8D9912416158}"/>
              </a:ext>
            </a:extLst>
          </p:cNvPr>
          <p:cNvSpPr/>
          <p:nvPr/>
        </p:nvSpPr>
        <p:spPr>
          <a:xfrm>
            <a:off x="839966" y="2573010"/>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III</a:t>
            </a:r>
            <a:endParaRPr sz="2000" b="1">
              <a:solidFill>
                <a:schemeClr val="bg2"/>
              </a:solidFill>
              <a:latin typeface="Fira Sans Extra Condensed"/>
              <a:ea typeface="Fira Sans Extra Condensed"/>
              <a:cs typeface="Fira Sans Extra Condensed"/>
              <a:sym typeface="Fira Sans Extra Condensed"/>
            </a:endParaRPr>
          </a:p>
        </p:txBody>
      </p:sp>
      <p:sp>
        <p:nvSpPr>
          <p:cNvPr id="6" name="Google Shape;354;p26">
            <a:extLst>
              <a:ext uri="{FF2B5EF4-FFF2-40B4-BE49-F238E27FC236}">
                <a16:creationId xmlns:a16="http://schemas.microsoft.com/office/drawing/2014/main" id="{292CAB23-D7A5-8E56-DF82-8FD728610C9A}"/>
              </a:ext>
            </a:extLst>
          </p:cNvPr>
          <p:cNvSpPr/>
          <p:nvPr/>
        </p:nvSpPr>
        <p:spPr>
          <a:xfrm>
            <a:off x="839965" y="3331641"/>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IV</a:t>
            </a:r>
            <a:endParaRPr sz="2000" b="1">
              <a:solidFill>
                <a:schemeClr val="bg2"/>
              </a:solidFill>
              <a:latin typeface="Fira Sans Extra Condensed"/>
              <a:ea typeface="Fira Sans Extra Condensed"/>
              <a:cs typeface="Fira Sans Extra Condensed"/>
              <a:sym typeface="Fira Sans Extra Condensed"/>
            </a:endParaRPr>
          </a:p>
        </p:txBody>
      </p:sp>
      <p:sp>
        <p:nvSpPr>
          <p:cNvPr id="7" name="Google Shape;354;p26">
            <a:extLst>
              <a:ext uri="{FF2B5EF4-FFF2-40B4-BE49-F238E27FC236}">
                <a16:creationId xmlns:a16="http://schemas.microsoft.com/office/drawing/2014/main" id="{845AB051-D7E4-0D4D-1028-43690F995606}"/>
              </a:ext>
            </a:extLst>
          </p:cNvPr>
          <p:cNvSpPr/>
          <p:nvPr/>
        </p:nvSpPr>
        <p:spPr>
          <a:xfrm>
            <a:off x="839965" y="4094756"/>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a:t>
            </a:r>
            <a:endParaRPr sz="2000" b="1">
              <a:solidFill>
                <a:schemeClr val="bg2"/>
              </a:solidFill>
              <a:latin typeface="Fira Sans Extra Condensed"/>
              <a:ea typeface="Fira Sans Extra Condensed"/>
              <a:cs typeface="Fira Sans Extra Condensed"/>
              <a:sym typeface="Fira Sans Extra Condensed"/>
            </a:endParaRPr>
          </a:p>
        </p:txBody>
      </p:sp>
      <p:sp>
        <p:nvSpPr>
          <p:cNvPr id="12" name="Google Shape;321;p26">
            <a:extLst>
              <a:ext uri="{FF2B5EF4-FFF2-40B4-BE49-F238E27FC236}">
                <a16:creationId xmlns:a16="http://schemas.microsoft.com/office/drawing/2014/main" id="{C8A92F4C-3D15-5A28-3748-714771A44EE4}"/>
              </a:ext>
            </a:extLst>
          </p:cNvPr>
          <p:cNvSpPr/>
          <p:nvPr/>
        </p:nvSpPr>
        <p:spPr>
          <a:xfrm>
            <a:off x="4879325" y="1046753"/>
            <a:ext cx="547263" cy="514783"/>
          </a:xfrm>
          <a:custGeom>
            <a:avLst/>
            <a:gdLst/>
            <a:ahLst/>
            <a:cxnLst/>
            <a:rect l="l" t="t" r="r" b="b"/>
            <a:pathLst>
              <a:path w="10942" h="10942" extrusionOk="0">
                <a:moveTo>
                  <a:pt x="1" y="0"/>
                </a:moveTo>
                <a:lnTo>
                  <a:pt x="1" y="10941"/>
                </a:lnTo>
                <a:lnTo>
                  <a:pt x="10942" y="10941"/>
                </a:lnTo>
                <a:lnTo>
                  <a:pt x="10942" y="0"/>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bg2"/>
                </a:solidFill>
                <a:latin typeface="Fira Sans Extra Condensed"/>
                <a:ea typeface="Fira Sans Extra Condensed"/>
                <a:cs typeface="Fira Sans Extra Condensed"/>
                <a:sym typeface="Fira Sans Extra Condensed"/>
              </a:rPr>
              <a:t>VI</a:t>
            </a:r>
            <a:endParaRPr sz="2000" b="1">
              <a:solidFill>
                <a:schemeClr val="bg2"/>
              </a:solidFill>
              <a:latin typeface="Fira Sans Extra Condensed"/>
              <a:ea typeface="Fira Sans Extra Condensed"/>
              <a:cs typeface="Fira Sans Extra Condensed"/>
              <a:sym typeface="Fira Sans Extra Condensed"/>
            </a:endParaRPr>
          </a:p>
        </p:txBody>
      </p:sp>
      <p:sp>
        <p:nvSpPr>
          <p:cNvPr id="13" name="Google Shape;336;p26">
            <a:extLst>
              <a:ext uri="{FF2B5EF4-FFF2-40B4-BE49-F238E27FC236}">
                <a16:creationId xmlns:a16="http://schemas.microsoft.com/office/drawing/2014/main" id="{445CC69B-8245-0DF2-6A5D-50688F36403C}"/>
              </a:ext>
            </a:extLst>
          </p:cNvPr>
          <p:cNvSpPr/>
          <p:nvPr/>
        </p:nvSpPr>
        <p:spPr>
          <a:xfrm>
            <a:off x="4879180" y="1809895"/>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a:t>
            </a:r>
            <a:endParaRPr sz="2000" b="1">
              <a:solidFill>
                <a:schemeClr val="bg2"/>
              </a:solidFill>
              <a:latin typeface="Fira Sans Extra Condensed"/>
              <a:ea typeface="Fira Sans Extra Condensed"/>
              <a:cs typeface="Fira Sans Extra Condensed"/>
              <a:sym typeface="Fira Sans Extra Condensed"/>
            </a:endParaRPr>
          </a:p>
        </p:txBody>
      </p:sp>
      <p:sp>
        <p:nvSpPr>
          <p:cNvPr id="14" name="Google Shape;345;p26">
            <a:extLst>
              <a:ext uri="{FF2B5EF4-FFF2-40B4-BE49-F238E27FC236}">
                <a16:creationId xmlns:a16="http://schemas.microsoft.com/office/drawing/2014/main" id="{7262BAB7-24F4-812B-31B8-46627E412DFC}"/>
              </a:ext>
            </a:extLst>
          </p:cNvPr>
          <p:cNvSpPr/>
          <p:nvPr/>
        </p:nvSpPr>
        <p:spPr>
          <a:xfrm>
            <a:off x="4879179" y="2573010"/>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VIII</a:t>
            </a:r>
            <a:endParaRPr sz="2000" b="1">
              <a:solidFill>
                <a:schemeClr val="bg2"/>
              </a:solidFill>
              <a:latin typeface="Fira Sans Extra Condensed"/>
              <a:ea typeface="Fira Sans Extra Condensed"/>
              <a:cs typeface="Fira Sans Extra Condensed"/>
              <a:sym typeface="Fira Sans Extra Condensed"/>
            </a:endParaRPr>
          </a:p>
        </p:txBody>
      </p:sp>
      <p:sp>
        <p:nvSpPr>
          <p:cNvPr id="15" name="Google Shape;354;p26">
            <a:extLst>
              <a:ext uri="{FF2B5EF4-FFF2-40B4-BE49-F238E27FC236}">
                <a16:creationId xmlns:a16="http://schemas.microsoft.com/office/drawing/2014/main" id="{F9AD94BB-0276-6F6F-4AE4-5ED1644DDD8B}"/>
              </a:ext>
            </a:extLst>
          </p:cNvPr>
          <p:cNvSpPr/>
          <p:nvPr/>
        </p:nvSpPr>
        <p:spPr>
          <a:xfrm>
            <a:off x="4879178" y="3331641"/>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IX</a:t>
            </a:r>
            <a:endParaRPr sz="2000" b="1">
              <a:solidFill>
                <a:schemeClr val="bg2"/>
              </a:solidFill>
              <a:latin typeface="Fira Sans Extra Condensed"/>
              <a:ea typeface="Fira Sans Extra Condensed"/>
              <a:cs typeface="Fira Sans Extra Condensed"/>
              <a:sym typeface="Fira Sans Extra Condensed"/>
            </a:endParaRPr>
          </a:p>
        </p:txBody>
      </p:sp>
      <p:sp>
        <p:nvSpPr>
          <p:cNvPr id="16" name="Google Shape;263;p24">
            <a:extLst>
              <a:ext uri="{FF2B5EF4-FFF2-40B4-BE49-F238E27FC236}">
                <a16:creationId xmlns:a16="http://schemas.microsoft.com/office/drawing/2014/main" id="{FEAE0BE8-C6C5-A0AA-22B0-C4D14735D879}"/>
              </a:ext>
            </a:extLst>
          </p:cNvPr>
          <p:cNvSpPr txBox="1">
            <a:spLocks noGrp="1"/>
          </p:cNvSpPr>
          <p:nvPr>
            <p:ph type="title"/>
          </p:nvPr>
        </p:nvSpPr>
        <p:spPr>
          <a:xfrm>
            <a:off x="448975" y="410350"/>
            <a:ext cx="82377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MỤC LỤC</a:t>
            </a:r>
            <a:endParaRPr/>
          </a:p>
        </p:txBody>
      </p:sp>
      <p:sp>
        <p:nvSpPr>
          <p:cNvPr id="17" name="Google Shape;215;p23">
            <a:extLst>
              <a:ext uri="{FF2B5EF4-FFF2-40B4-BE49-F238E27FC236}">
                <a16:creationId xmlns:a16="http://schemas.microsoft.com/office/drawing/2014/main" id="{DF8C7F10-1998-337A-4DDF-3839807FA897}"/>
              </a:ext>
            </a:extLst>
          </p:cNvPr>
          <p:cNvSpPr txBox="1"/>
          <p:nvPr/>
        </p:nvSpPr>
        <p:spPr>
          <a:xfrm>
            <a:off x="1387228" y="1046709"/>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journey: the basics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Hành trình khách hàng: cơ bản</a:t>
            </a:r>
          </a:p>
        </p:txBody>
      </p:sp>
      <p:sp>
        <p:nvSpPr>
          <p:cNvPr id="18" name="Google Shape;215;p23">
            <a:extLst>
              <a:ext uri="{FF2B5EF4-FFF2-40B4-BE49-F238E27FC236}">
                <a16:creationId xmlns:a16="http://schemas.microsoft.com/office/drawing/2014/main" id="{8E2B9AF5-5465-63E2-9580-9B711E1EA65A}"/>
              </a:ext>
            </a:extLst>
          </p:cNvPr>
          <p:cNvSpPr txBox="1"/>
          <p:nvPr/>
        </p:nvSpPr>
        <p:spPr>
          <a:xfrm>
            <a:off x="5426441" y="1046709"/>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Chọn đúng mục tiêu/khách hàng</a:t>
            </a:r>
          </a:p>
        </p:txBody>
      </p:sp>
      <p:sp>
        <p:nvSpPr>
          <p:cNvPr id="19" name="Google Shape;215;p23">
            <a:extLst>
              <a:ext uri="{FF2B5EF4-FFF2-40B4-BE49-F238E27FC236}">
                <a16:creationId xmlns:a16="http://schemas.microsoft.com/office/drawing/2014/main" id="{EB15EC0B-56F9-2695-AC88-3D95F43B7508}"/>
              </a:ext>
            </a:extLst>
          </p:cNvPr>
          <p:cNvSpPr txBox="1"/>
          <p:nvPr/>
        </p:nvSpPr>
        <p:spPr>
          <a:xfrm>
            <a:off x="1387228" y="180988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acquisition</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Thu hút khách hàng</a:t>
            </a:r>
          </a:p>
        </p:txBody>
      </p:sp>
      <p:sp>
        <p:nvSpPr>
          <p:cNvPr id="20" name="Google Shape;215;p23">
            <a:extLst>
              <a:ext uri="{FF2B5EF4-FFF2-40B4-BE49-F238E27FC236}">
                <a16:creationId xmlns:a16="http://schemas.microsoft.com/office/drawing/2014/main" id="{167A0EFC-11A5-F396-AE82-ED0F3DB44D6B}"/>
              </a:ext>
            </a:extLst>
          </p:cNvPr>
          <p:cNvSpPr txBox="1"/>
          <p:nvPr/>
        </p:nvSpPr>
        <p:spPr>
          <a:xfrm>
            <a:off x="5426441" y="180988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Các chỉ số KPIs đánh giá chương trình thu hút khách hàng</a:t>
            </a:r>
            <a:endParaRPr lang="en-US" sz="1600" b="1">
              <a:solidFill>
                <a:schemeClr val="bg2"/>
              </a:solidFill>
              <a:latin typeface="Fira Sans Extra Condensed"/>
              <a:ea typeface="Fira Sans Extra Condensed"/>
              <a:cs typeface="Fira Sans Extra Condensed"/>
              <a:sym typeface="Fira Sans Extra Condensed"/>
            </a:endParaRPr>
          </a:p>
        </p:txBody>
      </p:sp>
      <p:sp>
        <p:nvSpPr>
          <p:cNvPr id="21" name="Google Shape;215;p23">
            <a:extLst>
              <a:ext uri="{FF2B5EF4-FFF2-40B4-BE49-F238E27FC236}">
                <a16:creationId xmlns:a16="http://schemas.microsoft.com/office/drawing/2014/main" id="{A2F01484-812E-E852-0453-99EFA98976A1}"/>
              </a:ext>
            </a:extLst>
          </p:cNvPr>
          <p:cNvSpPr txBox="1"/>
          <p:nvPr/>
        </p:nvSpPr>
        <p:spPr>
          <a:xfrm>
            <a:off x="1387227" y="2572337"/>
            <a:ext cx="3318351" cy="514742"/>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loại khách hàng mới</a:t>
            </a:r>
          </a:p>
        </p:txBody>
      </p:sp>
      <p:sp>
        <p:nvSpPr>
          <p:cNvPr id="22" name="Google Shape;215;p23">
            <a:extLst>
              <a:ext uri="{FF2B5EF4-FFF2-40B4-BE49-F238E27FC236}">
                <a16:creationId xmlns:a16="http://schemas.microsoft.com/office/drawing/2014/main" id="{1B20D9F8-0E84-325F-BF0C-FC8E43A26998}"/>
              </a:ext>
            </a:extLst>
          </p:cNvPr>
          <p:cNvSpPr txBox="1"/>
          <p:nvPr/>
        </p:nvSpPr>
        <p:spPr>
          <a:xfrm>
            <a:off x="5426440" y="2570490"/>
            <a:ext cx="3318350" cy="519129"/>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Những công cụ CRM tác nghiệp giúp thu hút khách hàng </a:t>
            </a:r>
          </a:p>
        </p:txBody>
      </p:sp>
      <p:sp>
        <p:nvSpPr>
          <p:cNvPr id="23" name="Google Shape;215;p23">
            <a:extLst>
              <a:ext uri="{FF2B5EF4-FFF2-40B4-BE49-F238E27FC236}">
                <a16:creationId xmlns:a16="http://schemas.microsoft.com/office/drawing/2014/main" id="{C005E8D4-E661-1383-36A0-C3A5E206EAB4}"/>
              </a:ext>
            </a:extLst>
          </p:cNvPr>
          <p:cNvSpPr txBox="1"/>
          <p:nvPr/>
        </p:nvSpPr>
        <p:spPr>
          <a:xfrm>
            <a:off x="1387227" y="3331628"/>
            <a:ext cx="3318351" cy="525998"/>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Portfolio purchasing</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Mua hàng theo danh mục sản phẩm </a:t>
            </a:r>
          </a:p>
        </p:txBody>
      </p:sp>
      <p:sp>
        <p:nvSpPr>
          <p:cNvPr id="24" name="Google Shape;215;p23">
            <a:extLst>
              <a:ext uri="{FF2B5EF4-FFF2-40B4-BE49-F238E27FC236}">
                <a16:creationId xmlns:a16="http://schemas.microsoft.com/office/drawing/2014/main" id="{E01F0AA4-69A7-B46F-5B4D-A66C83F36465}"/>
              </a:ext>
            </a:extLst>
          </p:cNvPr>
          <p:cNvSpPr txBox="1"/>
          <p:nvPr/>
        </p:nvSpPr>
        <p:spPr>
          <a:xfrm>
            <a:off x="5426443" y="3330912"/>
            <a:ext cx="3318350" cy="52671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Ví dụ về chiến lược thu hút khách hàng </a:t>
            </a:r>
            <a:endParaRPr lang="en-US" sz="1600" b="1">
              <a:solidFill>
                <a:schemeClr val="bg2"/>
              </a:solidFill>
              <a:latin typeface="Fira Sans Extra Condensed"/>
              <a:ea typeface="Fira Sans Extra Condensed"/>
              <a:cs typeface="Fira Sans Extra Condensed"/>
              <a:sym typeface="Fira Sans Extra Condensed"/>
            </a:endParaRPr>
          </a:p>
        </p:txBody>
      </p:sp>
      <p:sp>
        <p:nvSpPr>
          <p:cNvPr id="25" name="Google Shape;215;p23">
            <a:extLst>
              <a:ext uri="{FF2B5EF4-FFF2-40B4-BE49-F238E27FC236}">
                <a16:creationId xmlns:a16="http://schemas.microsoft.com/office/drawing/2014/main" id="{04D877C5-3455-40F3-8850-256168F7A1BD}"/>
              </a:ext>
            </a:extLst>
          </p:cNvPr>
          <p:cNvSpPr txBox="1"/>
          <p:nvPr/>
        </p:nvSpPr>
        <p:spPr>
          <a:xfrm>
            <a:off x="1387227" y="4094742"/>
            <a:ext cx="3318351" cy="52598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Prospecting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nguồn khách hàng tiềm năng</a:t>
            </a:r>
          </a:p>
        </p:txBody>
      </p:sp>
    </p:spTree>
    <p:extLst>
      <p:ext uri="{BB962C8B-B14F-4D97-AF65-F5344CB8AC3E}">
        <p14:creationId xmlns:p14="http://schemas.microsoft.com/office/powerpoint/2010/main" val="1373757307"/>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2BAD54-1CB6-9EAA-7755-401EC019D45E}"/>
              </a:ext>
            </a:extLst>
          </p:cNvPr>
          <p:cNvGrpSpPr/>
          <p:nvPr/>
        </p:nvGrpSpPr>
        <p:grpSpPr>
          <a:xfrm>
            <a:off x="0" y="0"/>
            <a:ext cx="3865613" cy="525998"/>
            <a:chOff x="839965" y="3331628"/>
            <a:chExt cx="3865613" cy="525998"/>
          </a:xfrm>
        </p:grpSpPr>
        <p:sp>
          <p:nvSpPr>
            <p:cNvPr id="4" name="Google Shape;354;p26">
              <a:extLst>
                <a:ext uri="{FF2B5EF4-FFF2-40B4-BE49-F238E27FC236}">
                  <a16:creationId xmlns:a16="http://schemas.microsoft.com/office/drawing/2014/main" id="{C3984583-8EE0-C8B1-A111-69C04B0FA4BD}"/>
                </a:ext>
              </a:extLst>
            </p:cNvPr>
            <p:cNvSpPr/>
            <p:nvPr/>
          </p:nvSpPr>
          <p:spPr>
            <a:xfrm>
              <a:off x="839965" y="3331641"/>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IV</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B5A890B6-826C-0A47-3CA0-34864437D730}"/>
                </a:ext>
              </a:extLst>
            </p:cNvPr>
            <p:cNvSpPr txBox="1"/>
            <p:nvPr/>
          </p:nvSpPr>
          <p:spPr>
            <a:xfrm>
              <a:off x="1387227" y="3331628"/>
              <a:ext cx="3318351" cy="525998"/>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Portfolio purchasing</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Mua hàng theo danh mục sản phẩm </a:t>
              </a:r>
            </a:p>
          </p:txBody>
        </p:sp>
      </p:grpSp>
      <p:sp>
        <p:nvSpPr>
          <p:cNvPr id="6" name="Google Shape;423;p28">
            <a:extLst>
              <a:ext uri="{FF2B5EF4-FFF2-40B4-BE49-F238E27FC236}">
                <a16:creationId xmlns:a16="http://schemas.microsoft.com/office/drawing/2014/main" id="{88AF1CAF-D668-29E0-3AB3-FF34C23FF9F0}"/>
              </a:ext>
            </a:extLst>
          </p:cNvPr>
          <p:cNvSpPr txBox="1"/>
          <p:nvPr/>
        </p:nvSpPr>
        <p:spPr>
          <a:xfrm>
            <a:off x="680024" y="576770"/>
            <a:ext cx="625623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3. Mô hình chuyển đổi</a:t>
            </a:r>
          </a:p>
        </p:txBody>
      </p:sp>
      <p:sp>
        <p:nvSpPr>
          <p:cNvPr id="7" name="TextBox 6">
            <a:extLst>
              <a:ext uri="{FF2B5EF4-FFF2-40B4-BE49-F238E27FC236}">
                <a16:creationId xmlns:a16="http://schemas.microsoft.com/office/drawing/2014/main" id="{03187061-5374-AD06-BB5A-59D8A5DF855C}"/>
              </a:ext>
            </a:extLst>
          </p:cNvPr>
          <p:cNvSpPr txBox="1"/>
          <p:nvPr/>
        </p:nvSpPr>
        <p:spPr>
          <a:xfrm>
            <a:off x="547262" y="1057142"/>
            <a:ext cx="8190338" cy="1815882"/>
          </a:xfrm>
          <a:prstGeom prst="rect">
            <a:avLst/>
          </a:prstGeom>
          <a:noFill/>
        </p:spPr>
        <p:txBody>
          <a:bodyPr wrap="square" rtlCol="0">
            <a:spAutoFit/>
          </a:bodyPr>
          <a:lstStyle/>
          <a:p>
            <a:pPr algn="just"/>
            <a:r>
              <a:rPr lang="vi-VN" dirty="0">
                <a:latin typeface="Roboto" panose="02000000000000000000" pitchFamily="2" charset="0"/>
                <a:ea typeface="Roboto" panose="02000000000000000000" pitchFamily="2" charset="0"/>
                <a:cs typeface="Roboto" panose="02000000000000000000" pitchFamily="2" charset="0"/>
              </a:rPr>
              <a:t>Đối với </a:t>
            </a:r>
            <a:r>
              <a:rPr lang="vi-VN" b="1"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khách hàng của đang sử dụng </a:t>
            </a:r>
            <a:r>
              <a:rPr lang="vi-VN" dirty="0">
                <a:latin typeface="Roboto" panose="02000000000000000000" pitchFamily="2" charset="0"/>
                <a:ea typeface="Roboto" panose="02000000000000000000" pitchFamily="2" charset="0"/>
                <a:cs typeface="Roboto" panose="02000000000000000000" pitchFamily="2" charset="0"/>
              </a:rPr>
              <a:t>hiện tại, mô hình chia ra làm 2 nhóm chính: </a:t>
            </a:r>
          </a:p>
          <a:p>
            <a:pPr marL="285750" indent="-285750" algn="just">
              <a:buFont typeface="Wingdings" panose="05000000000000000000" pitchFamily="2" charset="2"/>
              <a:buChar char="§"/>
            </a:pPr>
            <a:r>
              <a:rPr lang="vi-VN" dirty="0">
                <a:latin typeface="Roboto" panose="02000000000000000000" pitchFamily="2" charset="0"/>
                <a:ea typeface="Roboto" panose="02000000000000000000" pitchFamily="2" charset="0"/>
                <a:cs typeface="Roboto" panose="02000000000000000000" pitchFamily="2" charset="0"/>
              </a:rPr>
              <a:t>Khách hàng cam kết:</a:t>
            </a:r>
            <a:r>
              <a:rPr lang="en-US" dirty="0">
                <a:latin typeface="Roboto" panose="02000000000000000000" pitchFamily="2" charset="0"/>
                <a:ea typeface="Roboto" panose="02000000000000000000" pitchFamily="2" charset="0"/>
                <a:cs typeface="Roboto" panose="02000000000000000000" pitchFamily="2" charset="0"/>
              </a:rPr>
              <a:t> </a:t>
            </a:r>
            <a:r>
              <a:rPr lang="vi-VN" b="1" dirty="0">
                <a:latin typeface="Roboto" panose="02000000000000000000" pitchFamily="2" charset="0"/>
                <a:ea typeface="Roboto" panose="02000000000000000000" pitchFamily="2" charset="0"/>
                <a:cs typeface="Roboto" panose="02000000000000000000" pitchFamily="2" charset="0"/>
              </a:rPr>
              <a:t>Khách hàng không lay chuyển (Entrenched customers</a:t>
            </a:r>
            <a:r>
              <a:rPr lang="en-US" b="1" dirty="0">
                <a:latin typeface="Roboto" panose="02000000000000000000" pitchFamily="2" charset="0"/>
                <a:ea typeface="Roboto" panose="02000000000000000000" pitchFamily="2" charset="0"/>
                <a:cs typeface="Roboto" panose="02000000000000000000" pitchFamily="2" charset="0"/>
              </a:rPr>
              <a:t>), </a:t>
            </a:r>
            <a:r>
              <a:rPr lang="vi-VN" b="1" dirty="0">
                <a:latin typeface="Roboto" panose="02000000000000000000" pitchFamily="2" charset="0"/>
                <a:ea typeface="Roboto" panose="02000000000000000000" pitchFamily="2" charset="0"/>
                <a:cs typeface="Roboto" panose="02000000000000000000" pitchFamily="2" charset="0"/>
              </a:rPr>
              <a:t>Khách hàng trung bình (Average customers</a:t>
            </a:r>
            <a:r>
              <a:rPr lang="en-US" b="1" dirty="0">
                <a:latin typeface="Roboto" panose="02000000000000000000" pitchFamily="2" charset="0"/>
                <a:ea typeface="Roboto" panose="02000000000000000000" pitchFamily="2" charset="0"/>
                <a:cs typeface="Roboto" panose="02000000000000000000" pitchFamily="2" charset="0"/>
              </a:rPr>
              <a:t>)</a:t>
            </a:r>
            <a:r>
              <a:rPr lang="vi-VN" b="1" dirty="0">
                <a:latin typeface="Roboto" panose="02000000000000000000" pitchFamily="2" charset="0"/>
                <a:ea typeface="Roboto" panose="02000000000000000000" pitchFamily="2" charset="0"/>
                <a:cs typeface="Roboto" panose="02000000000000000000" pitchFamily="2" charset="0"/>
              </a:rPr>
              <a:t>.</a:t>
            </a:r>
          </a:p>
          <a:p>
            <a:pPr marL="285750" indent="-285750" algn="just">
              <a:buFont typeface="Wingdings" panose="05000000000000000000" pitchFamily="2" charset="2"/>
              <a:buChar char="§"/>
            </a:pPr>
            <a:r>
              <a:rPr lang="vi-VN" dirty="0">
                <a:latin typeface="Roboto" panose="02000000000000000000" pitchFamily="2" charset="0"/>
                <a:ea typeface="Roboto" panose="02000000000000000000" pitchFamily="2" charset="0"/>
                <a:cs typeface="Roboto" panose="02000000000000000000" pitchFamily="2" charset="0"/>
              </a:rPr>
              <a:t>Khách hàng không cam kết:</a:t>
            </a:r>
            <a:r>
              <a:rPr lang="en-US" dirty="0">
                <a:latin typeface="Roboto" panose="02000000000000000000" pitchFamily="2" charset="0"/>
                <a:ea typeface="Roboto" panose="02000000000000000000" pitchFamily="2" charset="0"/>
                <a:cs typeface="Roboto" panose="02000000000000000000" pitchFamily="2" charset="0"/>
              </a:rPr>
              <a:t> </a:t>
            </a:r>
            <a:r>
              <a:rPr lang="vi-VN" b="1" dirty="0">
                <a:latin typeface="Roboto" panose="02000000000000000000" pitchFamily="2" charset="0"/>
                <a:ea typeface="Roboto" panose="02000000000000000000" pitchFamily="2" charset="0"/>
                <a:cs typeface="Roboto" panose="02000000000000000000" pitchFamily="2" charset="0"/>
              </a:rPr>
              <a:t>Khách hàng nông nổi (</a:t>
            </a:r>
            <a:r>
              <a:rPr lang="en-US" b="1" dirty="0">
                <a:latin typeface="Roboto" panose="02000000000000000000" pitchFamily="2" charset="0"/>
                <a:ea typeface="Roboto" panose="02000000000000000000" pitchFamily="2" charset="0"/>
                <a:cs typeface="Roboto" panose="02000000000000000000" pitchFamily="2" charset="0"/>
              </a:rPr>
              <a:t>S</a:t>
            </a:r>
            <a:r>
              <a:rPr lang="vi-VN" b="1" dirty="0">
                <a:latin typeface="Roboto" panose="02000000000000000000" pitchFamily="2" charset="0"/>
                <a:ea typeface="Roboto" panose="02000000000000000000" pitchFamily="2" charset="0"/>
                <a:cs typeface="Roboto" panose="02000000000000000000" pitchFamily="2" charset="0"/>
              </a:rPr>
              <a:t>hallow customers</a:t>
            </a:r>
            <a:r>
              <a:rPr lang="en-US" b="1" dirty="0">
                <a:latin typeface="Roboto" panose="02000000000000000000" pitchFamily="2" charset="0"/>
                <a:ea typeface="Roboto" panose="02000000000000000000" pitchFamily="2" charset="0"/>
                <a:cs typeface="Roboto" panose="02000000000000000000" pitchFamily="2" charset="0"/>
              </a:rPr>
              <a:t>), </a:t>
            </a:r>
            <a:r>
              <a:rPr lang="vi-VN" b="1" dirty="0">
                <a:latin typeface="Roboto" panose="02000000000000000000" pitchFamily="2" charset="0"/>
                <a:ea typeface="Roboto" panose="02000000000000000000" pitchFamily="2" charset="0"/>
                <a:cs typeface="Roboto" panose="02000000000000000000" pitchFamily="2" charset="0"/>
              </a:rPr>
              <a:t>Khách hàng chuyển đổi (Convertible customers).</a:t>
            </a:r>
          </a:p>
          <a:p>
            <a:pPr algn="just"/>
            <a:r>
              <a:rPr lang="vi-VN" dirty="0">
                <a:latin typeface="Roboto" panose="02000000000000000000" pitchFamily="2" charset="0"/>
                <a:ea typeface="Roboto" panose="02000000000000000000" pitchFamily="2" charset="0"/>
                <a:cs typeface="Roboto" panose="02000000000000000000" pitchFamily="2" charset="0"/>
              </a:rPr>
              <a:t>Đối với </a:t>
            </a:r>
            <a:r>
              <a:rPr lang="vi-VN" b="1" dirty="0">
                <a:solidFill>
                  <a:schemeClr val="tx2">
                    <a:lumMod val="75000"/>
                  </a:schemeClr>
                </a:solidFill>
                <a:latin typeface="Roboto" panose="02000000000000000000" pitchFamily="2" charset="0"/>
                <a:ea typeface="Roboto" panose="02000000000000000000" pitchFamily="2" charset="0"/>
                <a:cs typeface="Roboto" panose="02000000000000000000" pitchFamily="2" charset="0"/>
              </a:rPr>
              <a:t>khách hàng của đối thủ cạnh tranh</a:t>
            </a:r>
            <a:r>
              <a:rPr lang="vi-VN" dirty="0">
                <a:latin typeface="Roboto" panose="02000000000000000000" pitchFamily="2" charset="0"/>
                <a:ea typeface="Roboto" panose="02000000000000000000" pitchFamily="2" charset="0"/>
                <a:cs typeface="Roboto" panose="02000000000000000000" pitchFamily="2" charset="0"/>
              </a:rPr>
              <a:t>, mô hình cũng chia thành 2 nhóm: </a:t>
            </a:r>
          </a:p>
          <a:p>
            <a:pPr marL="285750" indent="-285750" algn="just">
              <a:buFont typeface="Wingdings" panose="05000000000000000000" pitchFamily="2" charset="2"/>
              <a:buChar char="§"/>
            </a:pPr>
            <a:r>
              <a:rPr lang="vi-VN" dirty="0">
                <a:latin typeface="Roboto" panose="02000000000000000000" pitchFamily="2" charset="0"/>
                <a:ea typeface="Roboto" panose="02000000000000000000" pitchFamily="2" charset="0"/>
                <a:cs typeface="Roboto" panose="02000000000000000000" pitchFamily="2" charset="0"/>
              </a:rPr>
              <a:t>Khách hàng có thể chuyển đổi:</a:t>
            </a:r>
            <a:r>
              <a:rPr lang="en-US" dirty="0">
                <a:latin typeface="Roboto" panose="02000000000000000000" pitchFamily="2" charset="0"/>
                <a:ea typeface="Roboto" panose="02000000000000000000" pitchFamily="2" charset="0"/>
                <a:cs typeface="Roboto" panose="02000000000000000000" pitchFamily="2" charset="0"/>
              </a:rPr>
              <a:t> </a:t>
            </a:r>
            <a:r>
              <a:rPr lang="vi-VN" dirty="0">
                <a:latin typeface="Roboto" panose="02000000000000000000" pitchFamily="2" charset="0"/>
                <a:ea typeface="Roboto" panose="02000000000000000000" pitchFamily="2" charset="0"/>
                <a:cs typeface="Roboto" panose="02000000000000000000" pitchFamily="2" charset="0"/>
              </a:rPr>
              <a:t>Khách hàng sẵn sàng chuyển đổi</a:t>
            </a:r>
            <a:r>
              <a:rPr lang="en-US" dirty="0">
                <a:latin typeface="Roboto" panose="02000000000000000000" pitchFamily="2" charset="0"/>
                <a:ea typeface="Roboto" panose="02000000000000000000" pitchFamily="2" charset="0"/>
                <a:cs typeface="Roboto" panose="02000000000000000000" pitchFamily="2" charset="0"/>
              </a:rPr>
              <a:t>, </a:t>
            </a:r>
            <a:r>
              <a:rPr lang="vi-VN" dirty="0">
                <a:latin typeface="Roboto" panose="02000000000000000000" pitchFamily="2" charset="0"/>
                <a:ea typeface="Roboto" panose="02000000000000000000" pitchFamily="2" charset="0"/>
                <a:cs typeface="Roboto" panose="02000000000000000000" pitchFamily="2" charset="0"/>
              </a:rPr>
              <a:t>Khách hàng dao động</a:t>
            </a: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vi-VN" dirty="0">
                <a:latin typeface="Roboto" panose="02000000000000000000" pitchFamily="2" charset="0"/>
                <a:ea typeface="Roboto" panose="02000000000000000000" pitchFamily="2" charset="0"/>
                <a:cs typeface="Roboto" panose="02000000000000000000" pitchFamily="2" charset="0"/>
              </a:rPr>
              <a:t>Khách hàng không thể chuyển đổi: Khách hàng khó chuyển đổi</a:t>
            </a:r>
            <a:r>
              <a:rPr lang="en-US" dirty="0">
                <a:latin typeface="Roboto" panose="02000000000000000000" pitchFamily="2" charset="0"/>
                <a:ea typeface="Roboto" panose="02000000000000000000" pitchFamily="2" charset="0"/>
                <a:cs typeface="Roboto" panose="02000000000000000000" pitchFamily="2" charset="0"/>
              </a:rPr>
              <a:t>, </a:t>
            </a:r>
            <a:r>
              <a:rPr lang="vi-VN" dirty="0">
                <a:latin typeface="Roboto" panose="02000000000000000000" pitchFamily="2" charset="0"/>
                <a:ea typeface="Roboto" panose="02000000000000000000" pitchFamily="2" charset="0"/>
                <a:cs typeface="Roboto" panose="02000000000000000000" pitchFamily="2" charset="0"/>
              </a:rPr>
              <a:t>Khách hàng không thể lay chuyển</a:t>
            </a:r>
            <a:r>
              <a:rPr lang="en-US" dirty="0">
                <a:latin typeface="Roboto" panose="02000000000000000000" pitchFamily="2" charset="0"/>
                <a:ea typeface="Roboto" panose="02000000000000000000" pitchFamily="2" charset="0"/>
                <a:cs typeface="Roboto" panose="02000000000000000000" pitchFamily="2" charset="0"/>
              </a:rPr>
              <a:t>.</a:t>
            </a:r>
            <a:endParaRPr lang="vi-VN"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0D1D05FD-6C43-02D6-1D55-FDAD77DC801D}"/>
              </a:ext>
            </a:extLst>
          </p:cNvPr>
          <p:cNvSpPr txBox="1"/>
          <p:nvPr/>
        </p:nvSpPr>
        <p:spPr>
          <a:xfrm>
            <a:off x="2798617" y="3181735"/>
            <a:ext cx="5818909" cy="1384995"/>
          </a:xfrm>
          <a:prstGeom prst="rect">
            <a:avLst/>
          </a:prstGeom>
          <a:noFill/>
        </p:spPr>
        <p:txBody>
          <a:bodyPr wrap="square" rtlCol="0">
            <a:spAutoFit/>
          </a:bodyPr>
          <a:lstStyle/>
          <a:p>
            <a:pPr algn="just"/>
            <a:r>
              <a:rPr lang="vi-VN" dirty="0">
                <a:latin typeface="Roboto" panose="02000000000000000000" pitchFamily="2" charset="0"/>
                <a:ea typeface="Roboto" panose="02000000000000000000" pitchFamily="2" charset="0"/>
                <a:cs typeface="Roboto" panose="02000000000000000000" pitchFamily="2" charset="0"/>
              </a:rPr>
              <a:t>Khi số lượng khách hàng có thể chuyển đổi của đối thủ &gt; khách hàng cam kết của công ty à công ty nên tập trung mạnh vào việc thu hút khách hàng để kéo khách hàng của đối thủ về với mình. </a:t>
            </a:r>
          </a:p>
          <a:p>
            <a:pPr algn="just"/>
            <a:endParaRPr lang="en-US" dirty="0">
              <a:latin typeface="Roboto" panose="02000000000000000000" pitchFamily="2" charset="0"/>
              <a:ea typeface="Roboto" panose="02000000000000000000" pitchFamily="2" charset="0"/>
              <a:cs typeface="Roboto" panose="02000000000000000000" pitchFamily="2" charset="0"/>
            </a:endParaRPr>
          </a:p>
          <a:p>
            <a:pPr algn="just"/>
            <a:r>
              <a:rPr lang="vi-VN" dirty="0">
                <a:latin typeface="Roboto" panose="02000000000000000000" pitchFamily="2" charset="0"/>
                <a:ea typeface="Roboto" panose="02000000000000000000" pitchFamily="2" charset="0"/>
                <a:cs typeface="Roboto" panose="02000000000000000000" pitchFamily="2" charset="0"/>
              </a:rPr>
              <a:t>Đối với các khách hang</a:t>
            </a:r>
            <a:r>
              <a:rPr lang="en-US">
                <a:latin typeface="Roboto" panose="02000000000000000000" pitchFamily="2" charset="0"/>
                <a:ea typeface="Roboto" panose="02000000000000000000" pitchFamily="2" charset="0"/>
                <a:cs typeface="Roboto" panose="02000000000000000000" pitchFamily="2" charset="0"/>
              </a:rPr>
              <a:t> KHÔNG</a:t>
            </a:r>
            <a:r>
              <a:rPr lang="vi-VN">
                <a:latin typeface="Roboto" panose="02000000000000000000" pitchFamily="2" charset="0"/>
                <a:ea typeface="Roboto" panose="02000000000000000000" pitchFamily="2" charset="0"/>
                <a:cs typeface="Roboto" panose="02000000000000000000" pitchFamily="2" charset="0"/>
              </a:rPr>
              <a:t> cam kết: nên điều tra lý do tại sao có mức độ cam kết thấp và đưa ra cách giải quyết các nguyên nhân. </a:t>
            </a:r>
          </a:p>
        </p:txBody>
      </p:sp>
      <p:pic>
        <p:nvPicPr>
          <p:cNvPr id="9" name="Picture 14">
            <a:extLst>
              <a:ext uri="{FF2B5EF4-FFF2-40B4-BE49-F238E27FC236}">
                <a16:creationId xmlns:a16="http://schemas.microsoft.com/office/drawing/2014/main" id="{95E8A725-4CDC-0F11-04BA-1B8DC66B0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540321">
            <a:off x="1656847" y="3147176"/>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AFA3CA9A-4ACD-394F-D2EC-62D22D7E3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540321">
            <a:off x="1656846" y="3929382"/>
            <a:ext cx="53340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1045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79E9B60-67A4-93CD-A91B-1A97C478EDA7}"/>
              </a:ext>
            </a:extLst>
          </p:cNvPr>
          <p:cNvGrpSpPr/>
          <p:nvPr/>
        </p:nvGrpSpPr>
        <p:grpSpPr>
          <a:xfrm>
            <a:off x="0" y="0"/>
            <a:ext cx="3865613" cy="525998"/>
            <a:chOff x="839965" y="4094742"/>
            <a:chExt cx="3865613" cy="525998"/>
          </a:xfrm>
        </p:grpSpPr>
        <p:sp>
          <p:nvSpPr>
            <p:cNvPr id="3" name="Google Shape;354;p26">
              <a:extLst>
                <a:ext uri="{FF2B5EF4-FFF2-40B4-BE49-F238E27FC236}">
                  <a16:creationId xmlns:a16="http://schemas.microsoft.com/office/drawing/2014/main" id="{32E8E1CF-455D-A0C1-AF30-C3066021C6C6}"/>
                </a:ext>
              </a:extLst>
            </p:cNvPr>
            <p:cNvSpPr/>
            <p:nvPr/>
          </p:nvSpPr>
          <p:spPr>
            <a:xfrm>
              <a:off x="839965" y="4094756"/>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F842748B-EFA8-D7D8-AFCD-84B01A30AEFF}"/>
                </a:ext>
              </a:extLst>
            </p:cNvPr>
            <p:cNvSpPr txBox="1"/>
            <p:nvPr/>
          </p:nvSpPr>
          <p:spPr>
            <a:xfrm>
              <a:off x="1387227" y="4094742"/>
              <a:ext cx="3318351" cy="52598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Prospecting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nguồn khách hàng tiềm năng</a:t>
              </a:r>
            </a:p>
          </p:txBody>
        </p:sp>
      </p:grpSp>
      <p:sp>
        <p:nvSpPr>
          <p:cNvPr id="6" name="Google Shape;511;p30">
            <a:extLst>
              <a:ext uri="{FF2B5EF4-FFF2-40B4-BE49-F238E27FC236}">
                <a16:creationId xmlns:a16="http://schemas.microsoft.com/office/drawing/2014/main" id="{EBA9EEA9-1507-71DF-69D6-D15041122CF6}"/>
              </a:ext>
            </a:extLst>
          </p:cNvPr>
          <p:cNvSpPr/>
          <p:nvPr/>
        </p:nvSpPr>
        <p:spPr>
          <a:xfrm>
            <a:off x="479585" y="1039794"/>
            <a:ext cx="8018969" cy="1055706"/>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08;p48">
            <a:extLst>
              <a:ext uri="{FF2B5EF4-FFF2-40B4-BE49-F238E27FC236}">
                <a16:creationId xmlns:a16="http://schemas.microsoft.com/office/drawing/2014/main" id="{30F39711-072C-C642-EE8F-0C3A5C5D711B}"/>
              </a:ext>
            </a:extLst>
          </p:cNvPr>
          <p:cNvSpPr/>
          <p:nvPr/>
        </p:nvSpPr>
        <p:spPr>
          <a:xfrm>
            <a:off x="402559" y="1100734"/>
            <a:ext cx="8018969" cy="910946"/>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Trong CRM, prospecting có nghĩa là tìm kiếm các cơ hội có thể tạo ra giá trị cho công</a:t>
            </a:r>
            <a:r>
              <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rPr>
              <a:t> ty.</a:t>
            </a:r>
          </a:p>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Prospecting có liên quan đến quá trình phân khúc thị trường và nhắm mục tiêu, mục tiêu ở đây là các khách hàng tiềm năng. Vậy có thể nói một cách dễ hiểu hơn, Prospecting nghĩa là </a:t>
            </a:r>
            <a:r>
              <a:rPr lang="vi-VN" b="1">
                <a:solidFill>
                  <a:srgbClr val="6E7DC3"/>
                </a:solidFill>
                <a:latin typeface="Roboto" panose="02000000000000000000" pitchFamily="2" charset="0"/>
                <a:ea typeface="Roboto" panose="02000000000000000000" pitchFamily="2" charset="0"/>
                <a:cs typeface="Roboto" panose="02000000000000000000" pitchFamily="2" charset="0"/>
                <a:sym typeface="Roboto"/>
              </a:rPr>
              <a:t>tìm kiếm khách hàng tiềm năng</a:t>
            </a: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endPar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8" name="Google Shape;423;p28">
            <a:extLst>
              <a:ext uri="{FF2B5EF4-FFF2-40B4-BE49-F238E27FC236}">
                <a16:creationId xmlns:a16="http://schemas.microsoft.com/office/drawing/2014/main" id="{952F116F-9216-46E5-82F2-FA4CC2199008}"/>
              </a:ext>
            </a:extLst>
          </p:cNvPr>
          <p:cNvSpPr txBox="1"/>
          <p:nvPr/>
        </p:nvSpPr>
        <p:spPr>
          <a:xfrm>
            <a:off x="680024" y="576770"/>
            <a:ext cx="3185443"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1. Prospecting là gì?</a:t>
            </a:r>
            <a:endParaRPr sz="2000" b="1">
              <a:solidFill>
                <a:schemeClr val="dk2"/>
              </a:solidFill>
              <a:latin typeface="Fira Sans Extra Condensed"/>
              <a:ea typeface="Fira Sans Extra Condensed"/>
              <a:cs typeface="Fira Sans Extra Condensed"/>
              <a:sym typeface="Fira Sans Extra Condensed"/>
            </a:endParaRPr>
          </a:p>
        </p:txBody>
      </p:sp>
      <p:pic>
        <p:nvPicPr>
          <p:cNvPr id="8194" name="Picture 2" descr="Understanding B2B and B2C eCommerce | Virtina">
            <a:extLst>
              <a:ext uri="{FF2B5EF4-FFF2-40B4-BE49-F238E27FC236}">
                <a16:creationId xmlns:a16="http://schemas.microsoft.com/office/drawing/2014/main" id="{EF596DCB-E71F-5998-6B99-7059B3C97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85" y="2440644"/>
            <a:ext cx="4569498" cy="212608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23;p28">
            <a:extLst>
              <a:ext uri="{FF2B5EF4-FFF2-40B4-BE49-F238E27FC236}">
                <a16:creationId xmlns:a16="http://schemas.microsoft.com/office/drawing/2014/main" id="{29F88C9C-C4BD-C7BC-E761-DF660010068C}"/>
              </a:ext>
            </a:extLst>
          </p:cNvPr>
          <p:cNvSpPr txBox="1"/>
          <p:nvPr/>
        </p:nvSpPr>
        <p:spPr>
          <a:xfrm>
            <a:off x="5181600" y="2263034"/>
            <a:ext cx="3756660" cy="6478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B2B Prospecting </a:t>
            </a:r>
          </a:p>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Tìm kiếm khách hàng tiềm năng B2B</a:t>
            </a:r>
            <a:endParaRPr sz="2000" b="1">
              <a:solidFill>
                <a:schemeClr val="dk2"/>
              </a:solidFill>
              <a:latin typeface="Fira Sans Extra Condensed"/>
              <a:ea typeface="Fira Sans Extra Condensed"/>
              <a:cs typeface="Fira Sans Extra Condensed"/>
              <a:sym typeface="Fira Sans Extra Condensed"/>
            </a:endParaRPr>
          </a:p>
        </p:txBody>
      </p:sp>
      <p:sp>
        <p:nvSpPr>
          <p:cNvPr id="10" name="TextBox 9">
            <a:extLst>
              <a:ext uri="{FF2B5EF4-FFF2-40B4-BE49-F238E27FC236}">
                <a16:creationId xmlns:a16="http://schemas.microsoft.com/office/drawing/2014/main" id="{26D94DB7-54DC-5013-8F74-55A4B38F7C4C}"/>
              </a:ext>
            </a:extLst>
          </p:cNvPr>
          <p:cNvSpPr txBox="1"/>
          <p:nvPr/>
        </p:nvSpPr>
        <p:spPr>
          <a:xfrm>
            <a:off x="5181600" y="2910840"/>
            <a:ext cx="3756660" cy="1815882"/>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Tìm kiếm khách hàng tiềm năng B2B là một trong những </a:t>
            </a:r>
            <a:r>
              <a:rPr lang="vi-VN" b="1">
                <a:latin typeface="Roboto" panose="02000000000000000000" pitchFamily="2" charset="0"/>
                <a:ea typeface="Roboto" panose="02000000000000000000" pitchFamily="2" charset="0"/>
                <a:cs typeface="Roboto" panose="02000000000000000000" pitchFamily="2" charset="0"/>
              </a:rPr>
              <a:t>giai đoạn đầu tiên </a:t>
            </a:r>
            <a:r>
              <a:rPr lang="vi-VN">
                <a:latin typeface="Roboto" panose="02000000000000000000" pitchFamily="2" charset="0"/>
                <a:ea typeface="Roboto" panose="02000000000000000000" pitchFamily="2" charset="0"/>
                <a:cs typeface="Roboto" panose="02000000000000000000" pitchFamily="2" charset="0"/>
              </a:rPr>
              <a:t>trong hầu hết các quy trình bán hàng B2B. Đó là một thành phần quan trọng của bất kỳ hoạt động bán hàng nào — một hoạt động mà nhân viên bán hàng xác định, kết nối và lý tưởng nhất là thu hút người mua tiềm năng để bắt đầu giao dịch.</a:t>
            </a:r>
            <a:endParaRPr lang="vi-VN" i="1">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5432600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8194"/>
                                        </p:tgtEl>
                                        <p:attrNameLst>
                                          <p:attrName>style.visibility</p:attrName>
                                        </p:attrNameLst>
                                      </p:cBhvr>
                                      <p:to>
                                        <p:strVal val="visible"/>
                                      </p:to>
                                    </p:set>
                                    <p:animEffect transition="in" filter="randombar(horizontal)">
                                      <p:cBhvr>
                                        <p:cTn id="26" dur="500"/>
                                        <p:tgtEl>
                                          <p:spTgt spid="8194"/>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D6FF70-4CB9-1D5F-C704-586315AD8684}"/>
              </a:ext>
            </a:extLst>
          </p:cNvPr>
          <p:cNvGrpSpPr/>
          <p:nvPr/>
        </p:nvGrpSpPr>
        <p:grpSpPr>
          <a:xfrm>
            <a:off x="0" y="0"/>
            <a:ext cx="3865613" cy="525998"/>
            <a:chOff x="839965" y="4094742"/>
            <a:chExt cx="3865613" cy="525998"/>
          </a:xfrm>
        </p:grpSpPr>
        <p:sp>
          <p:nvSpPr>
            <p:cNvPr id="4" name="Google Shape;354;p26">
              <a:extLst>
                <a:ext uri="{FF2B5EF4-FFF2-40B4-BE49-F238E27FC236}">
                  <a16:creationId xmlns:a16="http://schemas.microsoft.com/office/drawing/2014/main" id="{9666BEA4-9506-5714-EC56-6676A7E00FCE}"/>
                </a:ext>
              </a:extLst>
            </p:cNvPr>
            <p:cNvSpPr/>
            <p:nvPr/>
          </p:nvSpPr>
          <p:spPr>
            <a:xfrm>
              <a:off x="839965" y="4094756"/>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C40AFEF5-B0C9-4554-20EE-9FB43377DB7F}"/>
                </a:ext>
              </a:extLst>
            </p:cNvPr>
            <p:cNvSpPr txBox="1"/>
            <p:nvPr/>
          </p:nvSpPr>
          <p:spPr>
            <a:xfrm>
              <a:off x="1387227" y="4094742"/>
              <a:ext cx="3318351" cy="52598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Prospecting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nguồn khách hàng tiềm năng</a:t>
              </a:r>
            </a:p>
          </p:txBody>
        </p:sp>
      </p:grpSp>
      <p:sp>
        <p:nvSpPr>
          <p:cNvPr id="6" name="Google Shape;423;p28">
            <a:extLst>
              <a:ext uri="{FF2B5EF4-FFF2-40B4-BE49-F238E27FC236}">
                <a16:creationId xmlns:a16="http://schemas.microsoft.com/office/drawing/2014/main" id="{E947AB5E-6C2D-C78F-5D44-20CD274A8CA3}"/>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B2B Prospecting - Tìm kiếm khách hàng tiềm năng B2B</a:t>
            </a:r>
            <a:endParaRPr sz="2000" b="1">
              <a:solidFill>
                <a:schemeClr val="dk2"/>
              </a:solidFill>
              <a:latin typeface="Fira Sans Extra Condensed"/>
              <a:ea typeface="Fira Sans Extra Condensed"/>
              <a:cs typeface="Fira Sans Extra Condensed"/>
              <a:sym typeface="Fira Sans Extra Condensed"/>
            </a:endParaRPr>
          </a:p>
        </p:txBody>
      </p:sp>
      <p:sp>
        <p:nvSpPr>
          <p:cNvPr id="7" name="TextBox 6">
            <a:extLst>
              <a:ext uri="{FF2B5EF4-FFF2-40B4-BE49-F238E27FC236}">
                <a16:creationId xmlns:a16="http://schemas.microsoft.com/office/drawing/2014/main" id="{14E44DAB-4933-2B6F-D69D-52D260CC9E28}"/>
              </a:ext>
            </a:extLst>
          </p:cNvPr>
          <p:cNvSpPr txBox="1"/>
          <p:nvPr/>
        </p:nvSpPr>
        <p:spPr>
          <a:xfrm>
            <a:off x="547262" y="1057156"/>
            <a:ext cx="8040478" cy="1384995"/>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Khách hàng tiềm năng đến từ nhiều nguồn khác nhau. Trong B2B bao gồm</a:t>
            </a:r>
            <a:r>
              <a:rPr lang="en-US">
                <a:latin typeface="Roboto" panose="02000000000000000000" pitchFamily="2" charset="0"/>
                <a:ea typeface="Roboto" panose="02000000000000000000" pitchFamily="2" charset="0"/>
                <a:cs typeface="Roboto" panose="02000000000000000000" pitchFamily="2" charset="0"/>
              </a:rPr>
              <a:t>:</a:t>
            </a:r>
            <a:endParaRPr lang="en-US" i="1">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Giới thiệu khách hàng: Giới thiệu khách hàng xảy ra khi một khách hàng hiện tại giới thiệu sản phẩm hoặc dịch vụ của công ty cho người khác. </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Nguồn trực tuyến: Trong đó 5 nguồn khách hàng tiềm năng trực tuyến chính, gồm có: Công cụ tìm kiếm/SEO, trang web của công ty, cổng thông tin, phương tiện truyền thông xã hội và tiếp thị nội dung</a:t>
            </a:r>
            <a:r>
              <a:rPr lang="en-US">
                <a:latin typeface="Roboto" panose="02000000000000000000" pitchFamily="2" charset="0"/>
                <a:ea typeface="Roboto" panose="02000000000000000000" pitchFamily="2" charset="0"/>
                <a:cs typeface="Roboto" panose="02000000000000000000" pitchFamily="2" charset="0"/>
              </a:rPr>
              <a:t>.</a:t>
            </a:r>
          </a:p>
        </p:txBody>
      </p:sp>
      <p:pic>
        <p:nvPicPr>
          <p:cNvPr id="9" name="Picture 8">
            <a:extLst>
              <a:ext uri="{FF2B5EF4-FFF2-40B4-BE49-F238E27FC236}">
                <a16:creationId xmlns:a16="http://schemas.microsoft.com/office/drawing/2014/main" id="{A00A2475-D9B5-D6C3-5397-7E4A16448FCB}"/>
              </a:ext>
            </a:extLst>
          </p:cNvPr>
          <p:cNvPicPr>
            <a:picLocks noChangeAspect="1"/>
          </p:cNvPicPr>
          <p:nvPr/>
        </p:nvPicPr>
        <p:blipFill>
          <a:blip r:embed="rId3"/>
          <a:stretch>
            <a:fillRect/>
          </a:stretch>
        </p:blipFill>
        <p:spPr>
          <a:xfrm>
            <a:off x="141629" y="2492936"/>
            <a:ext cx="3038253" cy="2073793"/>
          </a:xfrm>
          <a:prstGeom prst="rect">
            <a:avLst/>
          </a:prstGeom>
        </p:spPr>
      </p:pic>
      <p:pic>
        <p:nvPicPr>
          <p:cNvPr id="11268" name="Picture 4" descr="Website là gì? Khái niệm và lợi ích của website 2023">
            <a:extLst>
              <a:ext uri="{FF2B5EF4-FFF2-40B4-BE49-F238E27FC236}">
                <a16:creationId xmlns:a16="http://schemas.microsoft.com/office/drawing/2014/main" id="{61B61630-A541-2D73-446F-B44D02B1D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981" y="2973308"/>
            <a:ext cx="3062892" cy="203355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ổng thông tin điện tử (Portal) là gì? | TIGO Software Solutions">
            <a:extLst>
              <a:ext uri="{FF2B5EF4-FFF2-40B4-BE49-F238E27FC236}">
                <a16:creationId xmlns:a16="http://schemas.microsoft.com/office/drawing/2014/main" id="{1A147AD0-48C5-8671-078F-E7DC66E589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77"/>
          <a:stretch/>
        </p:blipFill>
        <p:spPr bwMode="auto">
          <a:xfrm>
            <a:off x="3711063" y="2323070"/>
            <a:ext cx="2253057" cy="1886465"/>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Free vector social media icons vector set with facebook, instagram, twitter, tiktok, youtube logos">
            <a:extLst>
              <a:ext uri="{FF2B5EF4-FFF2-40B4-BE49-F238E27FC236}">
                <a16:creationId xmlns:a16="http://schemas.microsoft.com/office/drawing/2014/main" id="{F7EC4A3D-729E-0CFC-5289-0B705DC63E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652"/>
          <a:stretch/>
        </p:blipFill>
        <p:spPr bwMode="auto">
          <a:xfrm>
            <a:off x="5326903" y="3271258"/>
            <a:ext cx="2033559" cy="17356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07DF46F-9D0E-6C2F-126B-24E8556BB8A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5981" y="2137209"/>
            <a:ext cx="5276819" cy="2869658"/>
          </a:xfrm>
          <a:prstGeom prst="rect">
            <a:avLst/>
          </a:prstGeom>
          <a:noFill/>
          <a:ln>
            <a:noFill/>
          </a:ln>
        </p:spPr>
      </p:pic>
      <p:pic>
        <p:nvPicPr>
          <p:cNvPr id="11276" name="Picture 12" descr="Content Marketing là gì? Cách viết content Marketing thu hút người dùng">
            <a:extLst>
              <a:ext uri="{FF2B5EF4-FFF2-40B4-BE49-F238E27FC236}">
                <a16:creationId xmlns:a16="http://schemas.microsoft.com/office/drawing/2014/main" id="{46DB17D7-11AF-B3D2-9BCA-303A7FB5EB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3181" y="2299193"/>
            <a:ext cx="3613574" cy="2707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0749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circle(in)">
                                      <p:cBhvr>
                                        <p:cTn id="22" dur="500"/>
                                        <p:tgtEl>
                                          <p:spTgt spid="1126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1270"/>
                                        </p:tgtEl>
                                        <p:attrNameLst>
                                          <p:attrName>style.visibility</p:attrName>
                                        </p:attrNameLst>
                                      </p:cBhvr>
                                      <p:to>
                                        <p:strVal val="visible"/>
                                      </p:to>
                                    </p:set>
                                    <p:animEffect transition="in" filter="circle(in)">
                                      <p:cBhvr>
                                        <p:cTn id="27" dur="500"/>
                                        <p:tgtEl>
                                          <p:spTgt spid="1127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1274"/>
                                        </p:tgtEl>
                                        <p:attrNameLst>
                                          <p:attrName>style.visibility</p:attrName>
                                        </p:attrNameLst>
                                      </p:cBhvr>
                                      <p:to>
                                        <p:strVal val="visible"/>
                                      </p:to>
                                    </p:set>
                                    <p:animEffect transition="in" filter="randombar(horizontal)">
                                      <p:cBhvr>
                                        <p:cTn id="32" dur="500"/>
                                        <p:tgtEl>
                                          <p:spTgt spid="11274"/>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11276"/>
                                        </p:tgtEl>
                                        <p:attrNameLst>
                                          <p:attrName>style.visibility</p:attrName>
                                        </p:attrNameLst>
                                      </p:cBhvr>
                                      <p:to>
                                        <p:strVal val="visible"/>
                                      </p:to>
                                    </p:set>
                                    <p:animEffect transition="in" filter="wheel(1)">
                                      <p:cBhvr>
                                        <p:cTn id="42"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 name="Picture 10" descr="Vector girl in headphones sitting in front of a laptop. the concept of online help, training and consulting clients.">
            <a:extLst>
              <a:ext uri="{FF2B5EF4-FFF2-40B4-BE49-F238E27FC236}">
                <a16:creationId xmlns:a16="http://schemas.microsoft.com/office/drawing/2014/main" id="{A1059DF8-ACC0-BB9A-32E6-D1D2CC41C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268" y="2442269"/>
            <a:ext cx="2822829" cy="217799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Free vector marketing team work and huge megaphone with media icons. marketing and branding, billboard and ad, marketing strategies concept on white background.">
            <a:extLst>
              <a:ext uri="{FF2B5EF4-FFF2-40B4-BE49-F238E27FC236}">
                <a16:creationId xmlns:a16="http://schemas.microsoft.com/office/drawing/2014/main" id="{AC1A56E6-8A6F-8719-633F-384D0E00D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187" y="2492937"/>
            <a:ext cx="3193543" cy="212732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31FD327-8E44-B3C7-EDF0-5049E66DA7F2}"/>
              </a:ext>
            </a:extLst>
          </p:cNvPr>
          <p:cNvGrpSpPr/>
          <p:nvPr/>
        </p:nvGrpSpPr>
        <p:grpSpPr>
          <a:xfrm>
            <a:off x="0" y="0"/>
            <a:ext cx="3865613" cy="525998"/>
            <a:chOff x="839965" y="4094742"/>
            <a:chExt cx="3865613" cy="525998"/>
          </a:xfrm>
        </p:grpSpPr>
        <p:sp>
          <p:nvSpPr>
            <p:cNvPr id="4" name="Google Shape;354;p26">
              <a:extLst>
                <a:ext uri="{FF2B5EF4-FFF2-40B4-BE49-F238E27FC236}">
                  <a16:creationId xmlns:a16="http://schemas.microsoft.com/office/drawing/2014/main" id="{22F815BF-EFB6-24CF-CF1F-1223E5A4BB57}"/>
                </a:ext>
              </a:extLst>
            </p:cNvPr>
            <p:cNvSpPr/>
            <p:nvPr/>
          </p:nvSpPr>
          <p:spPr>
            <a:xfrm>
              <a:off x="839965" y="4094756"/>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A5A4BF48-C45C-F07C-3883-ECC354F705E1}"/>
                </a:ext>
              </a:extLst>
            </p:cNvPr>
            <p:cNvSpPr txBox="1"/>
            <p:nvPr/>
          </p:nvSpPr>
          <p:spPr>
            <a:xfrm>
              <a:off x="1387227" y="4094742"/>
              <a:ext cx="3318351" cy="52598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Prospecting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nguồn khách hàng tiềm năng</a:t>
              </a:r>
            </a:p>
          </p:txBody>
        </p:sp>
      </p:grpSp>
      <p:sp>
        <p:nvSpPr>
          <p:cNvPr id="6" name="Google Shape;423;p28">
            <a:extLst>
              <a:ext uri="{FF2B5EF4-FFF2-40B4-BE49-F238E27FC236}">
                <a16:creationId xmlns:a16="http://schemas.microsoft.com/office/drawing/2014/main" id="{E9C3308C-87A8-6F8C-098A-4CC946CEE17D}"/>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B2B Prospecting - Tìm kiếm khách hàng tiềm năng B2B</a:t>
            </a:r>
            <a:endParaRPr sz="2000" b="1">
              <a:solidFill>
                <a:schemeClr val="dk2"/>
              </a:solidFill>
              <a:latin typeface="Fira Sans Extra Condensed"/>
              <a:ea typeface="Fira Sans Extra Condensed"/>
              <a:cs typeface="Fira Sans Extra Condensed"/>
              <a:sym typeface="Fira Sans Extra Condensed"/>
            </a:endParaRPr>
          </a:p>
        </p:txBody>
      </p:sp>
      <p:sp>
        <p:nvSpPr>
          <p:cNvPr id="7" name="TextBox 6">
            <a:extLst>
              <a:ext uri="{FF2B5EF4-FFF2-40B4-BE49-F238E27FC236}">
                <a16:creationId xmlns:a16="http://schemas.microsoft.com/office/drawing/2014/main" id="{FCE12575-BA23-8F40-9390-917096769626}"/>
              </a:ext>
            </a:extLst>
          </p:cNvPr>
          <p:cNvSpPr txBox="1"/>
          <p:nvPr/>
        </p:nvSpPr>
        <p:spPr>
          <a:xfrm>
            <a:off x="547262" y="1057156"/>
            <a:ext cx="8040478" cy="1384995"/>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Khách hàng tiềm năng đến từ nhiều nguồn khác nhau. Trong B2B bao gồm</a:t>
            </a:r>
            <a:r>
              <a:rPr lang="en-US">
                <a:latin typeface="Roboto" panose="02000000000000000000" pitchFamily="2" charset="0"/>
                <a:ea typeface="Roboto" panose="02000000000000000000" pitchFamily="2" charset="0"/>
                <a:cs typeface="Roboto" panose="02000000000000000000" pitchFamily="2" charset="0"/>
              </a:rPr>
              <a:t>:</a:t>
            </a:r>
            <a:endParaRPr lang="en-US" i="1">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Kết nối mạng là quá trình thiết lập và duy trì hoạt động kinh doanh liên quan đến các mối quan hệ cá nhân.</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Hoạt động đẩy mạnh bán hàng: Hội chợ và triển lãm thương mại, Quan hệ công chúng (PR), Quảng cáo, Chiến dịch Email, Danh sách và thư mục, Vận động (Canvassing), Tiếp thị qua điện thoại.</a:t>
            </a:r>
          </a:p>
        </p:txBody>
      </p:sp>
      <p:pic>
        <p:nvPicPr>
          <p:cNvPr id="12292" name="Picture 4" descr="Free vector exhibition center isometric compositions">
            <a:extLst>
              <a:ext uri="{FF2B5EF4-FFF2-40B4-BE49-F238E27FC236}">
                <a16:creationId xmlns:a16="http://schemas.microsoft.com/office/drawing/2014/main" id="{CF2BEAB7-9B7F-C15F-95F2-96CB29A79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262" y="2571750"/>
            <a:ext cx="2507925" cy="212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573317"/>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2292"/>
                                        </p:tgtEl>
                                        <p:attrNameLst>
                                          <p:attrName>style.visibility</p:attrName>
                                        </p:attrNameLst>
                                      </p:cBhvr>
                                      <p:to>
                                        <p:strVal val="visible"/>
                                      </p:to>
                                    </p:set>
                                    <p:animEffect transition="in" filter="wipe(down)">
                                      <p:cBhvr>
                                        <p:cTn id="10" dur="500"/>
                                        <p:tgtEl>
                                          <p:spTgt spid="12292"/>
                                        </p:tgtEl>
                                      </p:cBhvr>
                                    </p:animEffect>
                                  </p:childTnLst>
                                </p:cTn>
                              </p:par>
                              <p:par>
                                <p:cTn id="11" presetID="22" presetClass="entr" presetSubtype="4" fill="hold" nodeType="withEffect">
                                  <p:stCondLst>
                                    <p:cond delay="0"/>
                                  </p:stCondLst>
                                  <p:childTnLst>
                                    <p:set>
                                      <p:cBhvr>
                                        <p:cTn id="12" dur="1" fill="hold">
                                          <p:stCondLst>
                                            <p:cond delay="0"/>
                                          </p:stCondLst>
                                        </p:cTn>
                                        <p:tgtEl>
                                          <p:spTgt spid="12294"/>
                                        </p:tgtEl>
                                        <p:attrNameLst>
                                          <p:attrName>style.visibility</p:attrName>
                                        </p:attrNameLst>
                                      </p:cBhvr>
                                      <p:to>
                                        <p:strVal val="visible"/>
                                      </p:to>
                                    </p:set>
                                    <p:animEffect transition="in" filter="wipe(down)">
                                      <p:cBhvr>
                                        <p:cTn id="13" dur="500"/>
                                        <p:tgtEl>
                                          <p:spTgt spid="12294"/>
                                        </p:tgtEl>
                                      </p:cBhvr>
                                    </p:animEffect>
                                  </p:childTnLst>
                                </p:cTn>
                              </p:par>
                              <p:par>
                                <p:cTn id="14" presetID="22" presetClass="entr" presetSubtype="4" fill="hold" nodeType="withEffect">
                                  <p:stCondLst>
                                    <p:cond delay="0"/>
                                  </p:stCondLst>
                                  <p:childTnLst>
                                    <p:set>
                                      <p:cBhvr>
                                        <p:cTn id="15" dur="1" fill="hold">
                                          <p:stCondLst>
                                            <p:cond delay="0"/>
                                          </p:stCondLst>
                                        </p:cTn>
                                        <p:tgtEl>
                                          <p:spTgt spid="12298"/>
                                        </p:tgtEl>
                                        <p:attrNameLst>
                                          <p:attrName>style.visibility</p:attrName>
                                        </p:attrNameLst>
                                      </p:cBhvr>
                                      <p:to>
                                        <p:strVal val="visible"/>
                                      </p:to>
                                    </p:set>
                                    <p:animEffect transition="in" filter="wipe(down)">
                                      <p:cBhvr>
                                        <p:cTn id="16" dur="500"/>
                                        <p:tgtEl>
                                          <p:spTgt spid="12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53ED51-1865-7F36-41B0-78E1EA05B473}"/>
              </a:ext>
            </a:extLst>
          </p:cNvPr>
          <p:cNvGrpSpPr/>
          <p:nvPr/>
        </p:nvGrpSpPr>
        <p:grpSpPr>
          <a:xfrm>
            <a:off x="0" y="0"/>
            <a:ext cx="3865613" cy="525998"/>
            <a:chOff x="839965" y="4094742"/>
            <a:chExt cx="3865613" cy="525998"/>
          </a:xfrm>
        </p:grpSpPr>
        <p:sp>
          <p:nvSpPr>
            <p:cNvPr id="4" name="Google Shape;354;p26">
              <a:extLst>
                <a:ext uri="{FF2B5EF4-FFF2-40B4-BE49-F238E27FC236}">
                  <a16:creationId xmlns:a16="http://schemas.microsoft.com/office/drawing/2014/main" id="{2BB08646-D16C-8C99-ACBE-16F5D95D094A}"/>
                </a:ext>
              </a:extLst>
            </p:cNvPr>
            <p:cNvSpPr/>
            <p:nvPr/>
          </p:nvSpPr>
          <p:spPr>
            <a:xfrm>
              <a:off x="839965" y="4094756"/>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B9585B03-9933-78D6-3D30-A371E7D91A00}"/>
                </a:ext>
              </a:extLst>
            </p:cNvPr>
            <p:cNvSpPr txBox="1"/>
            <p:nvPr/>
          </p:nvSpPr>
          <p:spPr>
            <a:xfrm>
              <a:off x="1387227" y="4094742"/>
              <a:ext cx="3318351" cy="52598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Prospecting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nguồn khách hàng tiềm năng</a:t>
              </a:r>
            </a:p>
          </p:txBody>
        </p:sp>
      </p:grpSp>
      <p:sp>
        <p:nvSpPr>
          <p:cNvPr id="6" name="Google Shape;423;p28">
            <a:extLst>
              <a:ext uri="{FF2B5EF4-FFF2-40B4-BE49-F238E27FC236}">
                <a16:creationId xmlns:a16="http://schemas.microsoft.com/office/drawing/2014/main" id="{2B0F7355-C5F8-9945-7B17-F9F5984F920F}"/>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B2B Prospecting - Tìm kiếm khách hàng tiềm năng B2B</a:t>
            </a:r>
            <a:endParaRPr sz="2000" b="1">
              <a:solidFill>
                <a:schemeClr val="dk2"/>
              </a:solidFill>
              <a:latin typeface="Fira Sans Extra Condensed"/>
              <a:ea typeface="Fira Sans Extra Condensed"/>
              <a:cs typeface="Fira Sans Extra Condensed"/>
              <a:sym typeface="Fira Sans Extra Condensed"/>
            </a:endParaRPr>
          </a:p>
        </p:txBody>
      </p:sp>
      <p:sp>
        <p:nvSpPr>
          <p:cNvPr id="7" name="TextBox 6">
            <a:extLst>
              <a:ext uri="{FF2B5EF4-FFF2-40B4-BE49-F238E27FC236}">
                <a16:creationId xmlns:a16="http://schemas.microsoft.com/office/drawing/2014/main" id="{E2A10E3B-2E55-C33D-91B9-3576A599E590}"/>
              </a:ext>
            </a:extLst>
          </p:cNvPr>
          <p:cNvSpPr txBox="1"/>
          <p:nvPr/>
        </p:nvSpPr>
        <p:spPr>
          <a:xfrm>
            <a:off x="547262" y="1057156"/>
            <a:ext cx="8040478" cy="2246769"/>
          </a:xfrm>
          <a:prstGeom prst="rect">
            <a:avLst/>
          </a:prstGeom>
          <a:noFill/>
        </p:spPr>
        <p:txBody>
          <a:bodyPr wrap="square" rtlCol="0">
            <a:spAutoFit/>
          </a:bodyPr>
          <a:lstStyle/>
          <a:p>
            <a:pPr algn="just"/>
            <a:r>
              <a:rPr lang="en-US">
                <a:latin typeface="Roboto" panose="02000000000000000000" pitchFamily="2" charset="0"/>
                <a:ea typeface="Roboto" panose="02000000000000000000" pitchFamily="2" charset="0"/>
                <a:cs typeface="Roboto" panose="02000000000000000000" pitchFamily="2" charset="0"/>
              </a:rPr>
              <a:t>Thách thức khi tìm kiếm khách hàng tiềm năng B2B:</a:t>
            </a:r>
            <a:endParaRPr lang="en-US" i="1">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Tạo nội dung trực tuyến thực sự hấp dẫn và có giá trị cho khách truy cập trang web, đồng thời tạo sự khác biệt cho thương hiệu. Hiện nay có quá nhiều thương hiệu có bản tin điện tử mang lại ít giá trị.</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Tham gia vào cuộc trò chuyện xã hội. Điều này có thể liên quan đến chi phí đáng kể khi nhân viên tương tác, đôi khi trong thời gian thực, với nội dung xã hội.</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Đảm bảo rằng dữ liệu khách hàng tiềm năng là chính xác và toàn diện. </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Chuyển đổi khách hàng tiềm năng thành khách hàng. Liên hệ ban đầu có thể được thực hiện qua điện thoại, email hoặc qua mạng xã hội nhưng mục tiêu là giống nhau – để tìm hiểu thêm về các nhu cầu và vấn đề của khách hàng tiềm năng</a:t>
            </a:r>
            <a:r>
              <a:rPr lang="en-US">
                <a:latin typeface="Roboto" panose="02000000000000000000" pitchFamily="2" charset="0"/>
                <a:ea typeface="Roboto" panose="02000000000000000000" pitchFamily="2" charset="0"/>
                <a:cs typeface="Roboto" panose="02000000000000000000" pitchFamily="2" charset="0"/>
              </a:rPr>
              <a:t>.</a:t>
            </a:r>
            <a:endParaRPr lang="vi-VN">
              <a:latin typeface="Roboto" panose="02000000000000000000" pitchFamily="2" charset="0"/>
              <a:ea typeface="Roboto" panose="02000000000000000000" pitchFamily="2" charset="0"/>
              <a:cs typeface="Roboto" panose="02000000000000000000" pitchFamily="2" charset="0"/>
            </a:endParaRPr>
          </a:p>
        </p:txBody>
      </p:sp>
      <p:pic>
        <p:nvPicPr>
          <p:cNvPr id="13314" name="Picture 2" descr="Cut price. bargain offering. reduced cost. discount, low rate, special promo. scissors dividing banknote. crisis and bankruptcy. cheapness in market. vector isolated concept metaphor illustration.">
            <a:extLst>
              <a:ext uri="{FF2B5EF4-FFF2-40B4-BE49-F238E27FC236}">
                <a16:creationId xmlns:a16="http://schemas.microsoft.com/office/drawing/2014/main" id="{04493ECB-A754-9692-CF0C-44C85F408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506" y="3231393"/>
            <a:ext cx="1865363" cy="186536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8014B3CE-F487-7D34-7AA8-A3511A9C9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087" y="3220337"/>
            <a:ext cx="1732013" cy="173201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D22CDE6C-D336-F0C8-D098-28EA00E63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113" y="3262131"/>
            <a:ext cx="1732013" cy="173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77970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wheel(1)">
                                      <p:cBhvr>
                                        <p:cTn id="10" dur="500"/>
                                        <p:tgtEl>
                                          <p:spTgt spid="13314"/>
                                        </p:tgtEl>
                                      </p:cBhvr>
                                    </p:animEffect>
                                  </p:childTnLst>
                                </p:cTn>
                              </p:par>
                              <p:par>
                                <p:cTn id="11" presetID="21" presetClass="entr" presetSubtype="1" fill="hold" nodeType="withEffect">
                                  <p:stCondLst>
                                    <p:cond delay="0"/>
                                  </p:stCondLst>
                                  <p:childTnLst>
                                    <p:set>
                                      <p:cBhvr>
                                        <p:cTn id="12" dur="1" fill="hold">
                                          <p:stCondLst>
                                            <p:cond delay="0"/>
                                          </p:stCondLst>
                                        </p:cTn>
                                        <p:tgtEl>
                                          <p:spTgt spid="13318"/>
                                        </p:tgtEl>
                                        <p:attrNameLst>
                                          <p:attrName>style.visibility</p:attrName>
                                        </p:attrNameLst>
                                      </p:cBhvr>
                                      <p:to>
                                        <p:strVal val="visible"/>
                                      </p:to>
                                    </p:set>
                                    <p:animEffect transition="in" filter="wheel(1)">
                                      <p:cBhvr>
                                        <p:cTn id="13" dur="500"/>
                                        <p:tgtEl>
                                          <p:spTgt spid="13318"/>
                                        </p:tgtEl>
                                      </p:cBhvr>
                                    </p:animEffect>
                                  </p:childTnLst>
                                </p:cTn>
                              </p:par>
                              <p:par>
                                <p:cTn id="14" presetID="21" presetClass="entr" presetSubtype="1" fill="hold" nodeType="withEffect">
                                  <p:stCondLst>
                                    <p:cond delay="0"/>
                                  </p:stCondLst>
                                  <p:childTnLst>
                                    <p:set>
                                      <p:cBhvr>
                                        <p:cTn id="15" dur="1" fill="hold">
                                          <p:stCondLst>
                                            <p:cond delay="0"/>
                                          </p:stCondLst>
                                        </p:cTn>
                                        <p:tgtEl>
                                          <p:spTgt spid="13316"/>
                                        </p:tgtEl>
                                        <p:attrNameLst>
                                          <p:attrName>style.visibility</p:attrName>
                                        </p:attrNameLst>
                                      </p:cBhvr>
                                      <p:to>
                                        <p:strVal val="visible"/>
                                      </p:to>
                                    </p:set>
                                    <p:animEffect transition="in" filter="wheel(1)">
                                      <p:cBhvr>
                                        <p:cTn id="16"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1 Best Way To Find Words of the Mouth Marketing">
            <a:extLst>
              <a:ext uri="{FF2B5EF4-FFF2-40B4-BE49-F238E27FC236}">
                <a16:creationId xmlns:a16="http://schemas.microsoft.com/office/drawing/2014/main" id="{E5E36BB6-507E-3537-A2A6-FF7617A3F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0549" y="1639593"/>
            <a:ext cx="4084212" cy="259977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Free vector brand building isometric composition with women entrepreneurs team online advertising website desktop screen loudspeaker">
            <a:extLst>
              <a:ext uri="{FF2B5EF4-FFF2-40B4-BE49-F238E27FC236}">
                <a16:creationId xmlns:a16="http://schemas.microsoft.com/office/drawing/2014/main" id="{FE043C38-E4B2-4A3D-8ECD-0893B2AFC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187" y="3366346"/>
            <a:ext cx="1760619" cy="143999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E27776FA-7ECD-2919-2640-96AC90663A3A}"/>
              </a:ext>
            </a:extLst>
          </p:cNvPr>
          <p:cNvGrpSpPr/>
          <p:nvPr/>
        </p:nvGrpSpPr>
        <p:grpSpPr>
          <a:xfrm>
            <a:off x="0" y="0"/>
            <a:ext cx="3865613" cy="525998"/>
            <a:chOff x="839965" y="4094742"/>
            <a:chExt cx="3865613" cy="525998"/>
          </a:xfrm>
        </p:grpSpPr>
        <p:sp>
          <p:nvSpPr>
            <p:cNvPr id="4" name="Google Shape;354;p26">
              <a:extLst>
                <a:ext uri="{FF2B5EF4-FFF2-40B4-BE49-F238E27FC236}">
                  <a16:creationId xmlns:a16="http://schemas.microsoft.com/office/drawing/2014/main" id="{64B2B313-DDBE-8C64-F82B-4C63E56B5F43}"/>
                </a:ext>
              </a:extLst>
            </p:cNvPr>
            <p:cNvSpPr/>
            <p:nvPr/>
          </p:nvSpPr>
          <p:spPr>
            <a:xfrm>
              <a:off x="839965" y="4094756"/>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71386075-6F50-CB08-6116-9833E41AA23F}"/>
                </a:ext>
              </a:extLst>
            </p:cNvPr>
            <p:cNvSpPr txBox="1"/>
            <p:nvPr/>
          </p:nvSpPr>
          <p:spPr>
            <a:xfrm>
              <a:off x="1387227" y="4094742"/>
              <a:ext cx="3318351" cy="52598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Prospecting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Các nguồn khách hàng tiềm năng</a:t>
              </a:r>
            </a:p>
          </p:txBody>
        </p:sp>
      </p:grpSp>
      <p:sp>
        <p:nvSpPr>
          <p:cNvPr id="6" name="Google Shape;423;p28">
            <a:extLst>
              <a:ext uri="{FF2B5EF4-FFF2-40B4-BE49-F238E27FC236}">
                <a16:creationId xmlns:a16="http://schemas.microsoft.com/office/drawing/2014/main" id="{A80FBDEC-1FC2-8C42-EBF0-3DFB9BE08F41}"/>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3. B2C Prospecting - Tìm kiếm khách hàng tiềm năng B2C</a:t>
            </a:r>
            <a:endParaRPr sz="2000" b="1">
              <a:solidFill>
                <a:schemeClr val="dk2"/>
              </a:solidFill>
              <a:latin typeface="Fira Sans Extra Condensed"/>
              <a:ea typeface="Fira Sans Extra Condensed"/>
              <a:cs typeface="Fira Sans Extra Condensed"/>
              <a:sym typeface="Fira Sans Extra Condensed"/>
            </a:endParaRPr>
          </a:p>
        </p:txBody>
      </p:sp>
      <p:sp>
        <p:nvSpPr>
          <p:cNvPr id="7" name="TextBox 6">
            <a:extLst>
              <a:ext uri="{FF2B5EF4-FFF2-40B4-BE49-F238E27FC236}">
                <a16:creationId xmlns:a16="http://schemas.microsoft.com/office/drawing/2014/main" id="{6A9FEF30-A4D4-930F-F446-1D97E8FD5831}"/>
              </a:ext>
            </a:extLst>
          </p:cNvPr>
          <p:cNvSpPr txBox="1"/>
          <p:nvPr/>
        </p:nvSpPr>
        <p:spPr>
          <a:xfrm>
            <a:off x="547262" y="1057156"/>
            <a:ext cx="8060290" cy="2462213"/>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Không giống như khách hàng tiềm năng B2B, khách hàng B2C, người tiêu dùng cuối cùng, thường có chu kỳ bán hàng ngắn hơn và đơn giản hơn. Ngoài ra, cũng phải tính đến mức độ cam kết của khách hàng đối với thương hiệu nhìn chung cũng thấp hơn.</a:t>
            </a:r>
            <a:endParaRPr lang="en-US">
              <a:latin typeface="Roboto" panose="02000000000000000000" pitchFamily="2" charset="0"/>
              <a:ea typeface="Roboto" panose="02000000000000000000" pitchFamily="2" charset="0"/>
              <a:cs typeface="Roboto" panose="02000000000000000000" pitchFamily="2" charset="0"/>
            </a:endParaRPr>
          </a:p>
          <a:p>
            <a:pPr algn="just"/>
            <a:r>
              <a:rPr lang="en-US">
                <a:latin typeface="Roboto" panose="02000000000000000000" pitchFamily="2" charset="0"/>
                <a:ea typeface="Roboto" panose="02000000000000000000" pitchFamily="2" charset="0"/>
                <a:cs typeface="Roboto" panose="02000000000000000000" pitchFamily="2" charset="0"/>
              </a:rPr>
              <a:t>Các nguồn tìm kiếm khách hàng tiềm năng B2C:</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Quảng cáo</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Xúc tiến bán hàng (Sale Promotion)</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Buzz or word-of-mouth (WOM)</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Truyền thông xã hội (Social Media</a:t>
            </a:r>
            <a:r>
              <a:rPr lang="en-US">
                <a:latin typeface="Roboto" panose="02000000000000000000" pitchFamily="2" charset="0"/>
                <a:ea typeface="Roboto" panose="02000000000000000000" pitchFamily="2" charset="0"/>
                <a:cs typeface="Roboto" panose="02000000000000000000" pitchFamily="2" charset="0"/>
              </a:rPr>
              <a:t>)</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Bán hàng tại điểm bán (Merchandising)</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Công khai (Publicity)</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Email</a:t>
            </a:r>
            <a:endParaRPr lang="vi-VN">
              <a:latin typeface="Roboto" panose="02000000000000000000" pitchFamily="2" charset="0"/>
              <a:ea typeface="Roboto" panose="02000000000000000000" pitchFamily="2" charset="0"/>
              <a:cs typeface="Roboto" panose="02000000000000000000" pitchFamily="2" charset="0"/>
            </a:endParaRPr>
          </a:p>
        </p:txBody>
      </p:sp>
      <p:pic>
        <p:nvPicPr>
          <p:cNvPr id="14340" name="Picture 4">
            <a:extLst>
              <a:ext uri="{FF2B5EF4-FFF2-40B4-BE49-F238E27FC236}">
                <a16:creationId xmlns:a16="http://schemas.microsoft.com/office/drawing/2014/main" id="{6F447A9A-48C0-E558-7900-41D85362FA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523" y="3366346"/>
            <a:ext cx="1603469" cy="1603469"/>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Vector email and messaging,email marketing campaign">
            <a:extLst>
              <a:ext uri="{FF2B5EF4-FFF2-40B4-BE49-F238E27FC236}">
                <a16:creationId xmlns:a16="http://schemas.microsoft.com/office/drawing/2014/main" id="{C6A81AF0-7A01-0FB7-E057-286103CDF9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59" t="15054" r="11150" b="11917"/>
          <a:stretch/>
        </p:blipFill>
        <p:spPr bwMode="auto">
          <a:xfrm>
            <a:off x="5284053" y="3691261"/>
            <a:ext cx="1495040" cy="113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27477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Effect transition="in" filter="randombar(horizontal)">
                                      <p:cBhvr>
                                        <p:cTn id="7" dur="500"/>
                                        <p:tgtEl>
                                          <p:spTgt spid="14342"/>
                                        </p:tgtEl>
                                      </p:cBhvr>
                                    </p:animEffect>
                                  </p:childTnLst>
                                </p:cTn>
                              </p:par>
                              <p:par>
                                <p:cTn id="8" presetID="14" presetClass="entr" presetSubtype="10" fill="hold" nodeType="withEffect">
                                  <p:stCondLst>
                                    <p:cond delay="0"/>
                                  </p:stCondLst>
                                  <p:childTnLst>
                                    <p:set>
                                      <p:cBhvr>
                                        <p:cTn id="9" dur="1" fill="hold">
                                          <p:stCondLst>
                                            <p:cond delay="0"/>
                                          </p:stCondLst>
                                        </p:cTn>
                                        <p:tgtEl>
                                          <p:spTgt spid="14338"/>
                                        </p:tgtEl>
                                        <p:attrNameLst>
                                          <p:attrName>style.visibility</p:attrName>
                                        </p:attrNameLst>
                                      </p:cBhvr>
                                      <p:to>
                                        <p:strVal val="visible"/>
                                      </p:to>
                                    </p:set>
                                    <p:animEffect transition="in" filter="randombar(horizontal)">
                                      <p:cBhvr>
                                        <p:cTn id="10" dur="500"/>
                                        <p:tgtEl>
                                          <p:spTgt spid="1433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14340"/>
                                        </p:tgtEl>
                                        <p:attrNameLst>
                                          <p:attrName>style.visibility</p:attrName>
                                        </p:attrNameLst>
                                      </p:cBhvr>
                                      <p:to>
                                        <p:strVal val="visible"/>
                                      </p:to>
                                    </p:set>
                                    <p:animEffect transition="in" filter="randombar(horizontal)">
                                      <p:cBhvr>
                                        <p:cTn id="16" dur="500"/>
                                        <p:tgtEl>
                                          <p:spTgt spid="14340"/>
                                        </p:tgtEl>
                                      </p:cBhvr>
                                    </p:animEffect>
                                  </p:childTnLst>
                                </p:cTn>
                              </p:par>
                              <p:par>
                                <p:cTn id="17" presetID="14" presetClass="entr" presetSubtype="10" fill="hold" nodeType="withEffect">
                                  <p:stCondLst>
                                    <p:cond delay="0"/>
                                  </p:stCondLst>
                                  <p:childTnLst>
                                    <p:set>
                                      <p:cBhvr>
                                        <p:cTn id="18" dur="1" fill="hold">
                                          <p:stCondLst>
                                            <p:cond delay="0"/>
                                          </p:stCondLst>
                                        </p:cTn>
                                        <p:tgtEl>
                                          <p:spTgt spid="14344"/>
                                        </p:tgtEl>
                                        <p:attrNameLst>
                                          <p:attrName>style.visibility</p:attrName>
                                        </p:attrNameLst>
                                      </p:cBhvr>
                                      <p:to>
                                        <p:strVal val="visible"/>
                                      </p:to>
                                    </p:set>
                                    <p:animEffect transition="in" filter="randombar(horizontal)">
                                      <p:cBhvr>
                                        <p:cTn id="19" dur="500"/>
                                        <p:tgtEl>
                                          <p:spTgt spid="1434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Free vector end user with magnifier finding information in laptop with headset. customer self-service, e-support system, electronic customer support concept.">
            <a:extLst>
              <a:ext uri="{FF2B5EF4-FFF2-40B4-BE49-F238E27FC236}">
                <a16:creationId xmlns:a16="http://schemas.microsoft.com/office/drawing/2014/main" id="{0E20369D-27B8-B613-F5F6-71CADC835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10" b="2646"/>
          <a:stretch/>
        </p:blipFill>
        <p:spPr bwMode="auto">
          <a:xfrm>
            <a:off x="2887885" y="1659923"/>
            <a:ext cx="3368230" cy="229711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0DC6925-0230-ACCA-73B1-2C514C12FF86}"/>
              </a:ext>
            </a:extLst>
          </p:cNvPr>
          <p:cNvGrpSpPr/>
          <p:nvPr/>
        </p:nvGrpSpPr>
        <p:grpSpPr>
          <a:xfrm>
            <a:off x="0" y="0"/>
            <a:ext cx="3865468" cy="514827"/>
            <a:chOff x="0" y="0"/>
            <a:chExt cx="3865468" cy="514827"/>
          </a:xfrm>
        </p:grpSpPr>
        <p:sp>
          <p:nvSpPr>
            <p:cNvPr id="3" name="Google Shape;321;p26">
              <a:extLst>
                <a:ext uri="{FF2B5EF4-FFF2-40B4-BE49-F238E27FC236}">
                  <a16:creationId xmlns:a16="http://schemas.microsoft.com/office/drawing/2014/main" id="{3CDC2281-9956-077E-9F41-E1A213E5A419}"/>
                </a:ext>
              </a:extLst>
            </p:cNvPr>
            <p:cNvSpPr/>
            <p:nvPr/>
          </p:nvSpPr>
          <p:spPr>
            <a:xfrm>
              <a:off x="0" y="44"/>
              <a:ext cx="547263" cy="514783"/>
            </a:xfrm>
            <a:custGeom>
              <a:avLst/>
              <a:gdLst/>
              <a:ahLst/>
              <a:cxnLst/>
              <a:rect l="l" t="t" r="r" b="b"/>
              <a:pathLst>
                <a:path w="10942" h="10942" extrusionOk="0">
                  <a:moveTo>
                    <a:pt x="1" y="0"/>
                  </a:moveTo>
                  <a:lnTo>
                    <a:pt x="1" y="10941"/>
                  </a:lnTo>
                  <a:lnTo>
                    <a:pt x="10942" y="10941"/>
                  </a:lnTo>
                  <a:lnTo>
                    <a:pt x="10942" y="0"/>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bg2"/>
                  </a:solidFill>
                  <a:latin typeface="Fira Sans Extra Condensed"/>
                  <a:ea typeface="Fira Sans Extra Condensed"/>
                  <a:cs typeface="Fira Sans Extra Condensed"/>
                  <a:sym typeface="Fira Sans Extra Condensed"/>
                </a:rPr>
                <a:t>VI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9892D3F1-1F9A-8CD2-FB92-227C2A162138}"/>
                </a:ext>
              </a:extLst>
            </p:cNvPr>
            <p:cNvSpPr txBox="1"/>
            <p:nvPr/>
          </p:nvSpPr>
          <p:spPr>
            <a:xfrm>
              <a:off x="547116" y="0"/>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Chọn đúng mục tiêu/khách hàng</a:t>
              </a:r>
            </a:p>
          </p:txBody>
        </p:sp>
      </p:grpSp>
      <p:sp>
        <p:nvSpPr>
          <p:cNvPr id="6" name="TextBox 5">
            <a:extLst>
              <a:ext uri="{FF2B5EF4-FFF2-40B4-BE49-F238E27FC236}">
                <a16:creationId xmlns:a16="http://schemas.microsoft.com/office/drawing/2014/main" id="{7A9E22FC-DEBD-E660-2872-93EE4F2AC0AA}"/>
              </a:ext>
            </a:extLst>
          </p:cNvPr>
          <p:cNvSpPr txBox="1"/>
          <p:nvPr/>
        </p:nvSpPr>
        <p:spPr>
          <a:xfrm>
            <a:off x="547116" y="752356"/>
            <a:ext cx="8060290" cy="1384995"/>
          </a:xfrm>
          <a:prstGeom prst="rect">
            <a:avLst/>
          </a:prstGeom>
          <a:noFill/>
        </p:spPr>
        <p:txBody>
          <a:bodyPr wrap="square" rtlCol="0">
            <a:spAutoFit/>
          </a:bodyPr>
          <a:lstStyle/>
          <a:p>
            <a:pPr algn="just"/>
            <a:r>
              <a:rPr lang="en-US">
                <a:latin typeface="Roboto" panose="02000000000000000000" pitchFamily="2" charset="0"/>
                <a:ea typeface="Roboto" panose="02000000000000000000" pitchFamily="2" charset="0"/>
                <a:cs typeface="Roboto" panose="02000000000000000000" pitchFamily="2" charset="0"/>
              </a:rPr>
              <a:t>Một số cách để chọn đúng khách hàng mục tiêu:</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Xét tuyển hồ sơ khách hàng.</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Biết cách lắng nghe.</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Biết cách đặt câu hỏi đúng.</a:t>
            </a:r>
          </a:p>
          <a:p>
            <a:pPr algn="just"/>
            <a:r>
              <a:rPr lang="vi-VN">
                <a:latin typeface="Roboto" panose="02000000000000000000" pitchFamily="2" charset="0"/>
                <a:ea typeface="Roboto" panose="02000000000000000000" pitchFamily="2" charset="0"/>
                <a:cs typeface="Roboto" panose="02000000000000000000" pitchFamily="2" charset="0"/>
              </a:rPr>
              <a:t>Ngoài việc nhắm mục tiêu cẩn thận các khách hàng mới để mua lại, các công ty cần xem xét họ sẽ đưa ra đề nghị gì?</a:t>
            </a: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15362" name="Picture 2" descr="Free vector reviews concept for landing page">
            <a:extLst>
              <a:ext uri="{FF2B5EF4-FFF2-40B4-BE49-F238E27FC236}">
                <a16:creationId xmlns:a16="http://schemas.microsoft.com/office/drawing/2014/main" id="{CABD3C9A-C557-D808-F44B-29CE2CD0F7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41" t="17311" r="5396" b="17273"/>
          <a:stretch/>
        </p:blipFill>
        <p:spPr bwMode="auto">
          <a:xfrm>
            <a:off x="190831" y="2731008"/>
            <a:ext cx="2942513" cy="211379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eLearning Design: Ask The Right Questions - eLearning Industry">
            <a:extLst>
              <a:ext uri="{FF2B5EF4-FFF2-40B4-BE49-F238E27FC236}">
                <a16:creationId xmlns:a16="http://schemas.microsoft.com/office/drawing/2014/main" id="{D6A56105-5C4A-C606-65AE-C9CA7E6EC3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398" y="2731008"/>
            <a:ext cx="2942513" cy="208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8787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364"/>
                                        </p:tgtEl>
                                        <p:attrNameLst>
                                          <p:attrName>style.visibility</p:attrName>
                                        </p:attrNameLst>
                                      </p:cBhvr>
                                      <p:to>
                                        <p:strVal val="visible"/>
                                      </p:to>
                                    </p:set>
                                    <p:animEffect transition="in" filter="randombar(horizontal)">
                                      <p:cBhvr>
                                        <p:cTn id="12" dur="500"/>
                                        <p:tgtEl>
                                          <p:spTgt spid="1536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nodeType="withEffect">
                                  <p:stCondLst>
                                    <p:cond delay="0"/>
                                  </p:stCondLst>
                                  <p:childTnLst>
                                    <p:set>
                                      <p:cBhvr>
                                        <p:cTn id="17" dur="1" fill="hold">
                                          <p:stCondLst>
                                            <p:cond delay="0"/>
                                          </p:stCondLst>
                                        </p:cTn>
                                        <p:tgtEl>
                                          <p:spTgt spid="15366"/>
                                        </p:tgtEl>
                                        <p:attrNameLst>
                                          <p:attrName>style.visibility</p:attrName>
                                        </p:attrNameLst>
                                      </p:cBhvr>
                                      <p:to>
                                        <p:strVal val="visible"/>
                                      </p:to>
                                    </p:set>
                                    <p:animEffect transition="in" filter="randombar(horizontal)">
                                      <p:cBhvr>
                                        <p:cTn id="18" dur="500"/>
                                        <p:tgtEl>
                                          <p:spTgt spid="15366"/>
                                        </p:tgtEl>
                                      </p:cBhvr>
                                    </p:animEffect>
                                  </p:childTnLst>
                                </p:cTn>
                              </p:par>
                              <p:par>
                                <p:cTn id="19" presetID="14" presetClass="entr" presetSubtype="10" fill="hold" nodeType="withEffect">
                                  <p:stCondLst>
                                    <p:cond delay="0"/>
                                  </p:stCondLst>
                                  <p:childTnLst>
                                    <p:set>
                                      <p:cBhvr>
                                        <p:cTn id="20" dur="1" fill="hold">
                                          <p:stCondLst>
                                            <p:cond delay="0"/>
                                          </p:stCondLst>
                                        </p:cTn>
                                        <p:tgtEl>
                                          <p:spTgt spid="15362"/>
                                        </p:tgtEl>
                                        <p:attrNameLst>
                                          <p:attrName>style.visibility</p:attrName>
                                        </p:attrNameLst>
                                      </p:cBhvr>
                                      <p:to>
                                        <p:strVal val="visible"/>
                                      </p:to>
                                    </p:set>
                                    <p:animEffect transition="in" filter="randombar(horizontal)">
                                      <p:cBhvr>
                                        <p:cTn id="21"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Rounded Corners 74">
            <a:extLst>
              <a:ext uri="{FF2B5EF4-FFF2-40B4-BE49-F238E27FC236}">
                <a16:creationId xmlns:a16="http://schemas.microsoft.com/office/drawing/2014/main" id="{83C4BAE4-C021-619C-FBF5-917FCB3FD45C}"/>
              </a:ext>
            </a:extLst>
          </p:cNvPr>
          <p:cNvSpPr/>
          <p:nvPr/>
        </p:nvSpPr>
        <p:spPr>
          <a:xfrm>
            <a:off x="4191142" y="3944481"/>
            <a:ext cx="1942813" cy="456600"/>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939A349F-FE15-9CB0-0E43-A36A8B3FCABA}"/>
              </a:ext>
            </a:extLst>
          </p:cNvPr>
          <p:cNvGrpSpPr/>
          <p:nvPr/>
        </p:nvGrpSpPr>
        <p:grpSpPr>
          <a:xfrm>
            <a:off x="0" y="0"/>
            <a:ext cx="3865613" cy="514783"/>
            <a:chOff x="0" y="0"/>
            <a:chExt cx="3865613" cy="514783"/>
          </a:xfrm>
        </p:grpSpPr>
        <p:sp>
          <p:nvSpPr>
            <p:cNvPr id="3" name="Google Shape;336;p26">
              <a:extLst>
                <a:ext uri="{FF2B5EF4-FFF2-40B4-BE49-F238E27FC236}">
                  <a16:creationId xmlns:a16="http://schemas.microsoft.com/office/drawing/2014/main" id="{9EA38B39-3E5D-21B0-4C0C-6380DC6181CD}"/>
                </a:ext>
              </a:extLst>
            </p:cNvPr>
            <p:cNvSpPr/>
            <p:nvPr/>
          </p:nvSpPr>
          <p:spPr>
            <a:xfrm>
              <a:off x="0" y="14"/>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910E8B1C-FC4B-D127-E0E7-CBBA39D0DB00}"/>
                </a:ext>
              </a:extLst>
            </p:cNvPr>
            <p:cNvSpPr txBox="1"/>
            <p:nvPr/>
          </p:nvSpPr>
          <p:spPr>
            <a:xfrm>
              <a:off x="547261" y="0"/>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Các chỉ số KPIs đánh giá chương trình thu hút khách hàng</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18" name="Google Shape;423;p28">
            <a:extLst>
              <a:ext uri="{FF2B5EF4-FFF2-40B4-BE49-F238E27FC236}">
                <a16:creationId xmlns:a16="http://schemas.microsoft.com/office/drawing/2014/main" id="{99DB924C-AC29-F708-9728-B94D6AE1525E}"/>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1. Thu hút được bao nhiêu khách hàng?</a:t>
            </a:r>
            <a:endParaRPr sz="2000" b="1">
              <a:solidFill>
                <a:schemeClr val="dk2"/>
              </a:solidFill>
              <a:latin typeface="Fira Sans Extra Condensed"/>
              <a:ea typeface="Fira Sans Extra Condensed"/>
              <a:cs typeface="Fira Sans Extra Condensed"/>
              <a:sym typeface="Fira Sans Extra Condensed"/>
            </a:endParaRPr>
          </a:p>
        </p:txBody>
      </p:sp>
      <p:sp>
        <p:nvSpPr>
          <p:cNvPr id="26" name="Google Shape;213;p23">
            <a:extLst>
              <a:ext uri="{FF2B5EF4-FFF2-40B4-BE49-F238E27FC236}">
                <a16:creationId xmlns:a16="http://schemas.microsoft.com/office/drawing/2014/main" id="{4444DFD1-5730-6AB5-E89C-5721DE977321}"/>
              </a:ext>
            </a:extLst>
          </p:cNvPr>
          <p:cNvSpPr txBox="1"/>
          <p:nvPr/>
        </p:nvSpPr>
        <p:spPr>
          <a:xfrm>
            <a:off x="2998538" y="1199019"/>
            <a:ext cx="1976100" cy="45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Nhóm nghiên cứu</a:t>
            </a:r>
            <a:endParaRPr sz="1600">
              <a:solidFill>
                <a:schemeClr val="dk1"/>
              </a:solidFill>
              <a:latin typeface="Roboto"/>
              <a:ea typeface="Roboto"/>
              <a:cs typeface="Roboto"/>
              <a:sym typeface="Roboto"/>
            </a:endParaRPr>
          </a:p>
        </p:txBody>
      </p:sp>
      <p:sp>
        <p:nvSpPr>
          <p:cNvPr id="29" name="Google Shape;216;p23">
            <a:extLst>
              <a:ext uri="{FF2B5EF4-FFF2-40B4-BE49-F238E27FC236}">
                <a16:creationId xmlns:a16="http://schemas.microsoft.com/office/drawing/2014/main" id="{604D2B9E-EB9E-B48F-5198-2F6246139C5D}"/>
              </a:ext>
            </a:extLst>
          </p:cNvPr>
          <p:cNvSpPr txBox="1"/>
          <p:nvPr/>
        </p:nvSpPr>
        <p:spPr>
          <a:xfrm>
            <a:off x="656888" y="1199019"/>
            <a:ext cx="1976100" cy="45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Nhóm dạo chơi</a:t>
            </a:r>
            <a:endParaRPr sz="1600">
              <a:solidFill>
                <a:schemeClr val="dk1"/>
              </a:solidFill>
              <a:latin typeface="Roboto"/>
              <a:ea typeface="Roboto"/>
              <a:cs typeface="Roboto"/>
              <a:sym typeface="Roboto"/>
            </a:endParaRPr>
          </a:p>
        </p:txBody>
      </p:sp>
      <p:sp>
        <p:nvSpPr>
          <p:cNvPr id="32" name="Google Shape;219;p23">
            <a:extLst>
              <a:ext uri="{FF2B5EF4-FFF2-40B4-BE49-F238E27FC236}">
                <a16:creationId xmlns:a16="http://schemas.microsoft.com/office/drawing/2014/main" id="{F940C57D-9CCE-8AE2-D8E1-28295F2828AB}"/>
              </a:ext>
            </a:extLst>
          </p:cNvPr>
          <p:cNvSpPr txBox="1"/>
          <p:nvPr/>
        </p:nvSpPr>
        <p:spPr>
          <a:xfrm>
            <a:off x="1976850" y="4129268"/>
            <a:ext cx="1677825" cy="45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Nhóm thích giảm giá</a:t>
            </a:r>
            <a:endParaRPr sz="1600">
              <a:solidFill>
                <a:schemeClr val="dk1"/>
              </a:solidFill>
              <a:latin typeface="Roboto"/>
              <a:ea typeface="Roboto"/>
              <a:cs typeface="Roboto"/>
              <a:sym typeface="Roboto"/>
            </a:endParaRPr>
          </a:p>
        </p:txBody>
      </p:sp>
      <p:sp>
        <p:nvSpPr>
          <p:cNvPr id="35" name="Google Shape;222;p23">
            <a:extLst>
              <a:ext uri="{FF2B5EF4-FFF2-40B4-BE49-F238E27FC236}">
                <a16:creationId xmlns:a16="http://schemas.microsoft.com/office/drawing/2014/main" id="{9A0118B1-5C91-F1CE-780B-CA717648FA02}"/>
              </a:ext>
            </a:extLst>
          </p:cNvPr>
          <p:cNvSpPr txBox="1"/>
          <p:nvPr/>
        </p:nvSpPr>
        <p:spPr>
          <a:xfrm>
            <a:off x="5340188" y="1199019"/>
            <a:ext cx="1976100" cy="45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Nhóm sẵn sàng mua hàng</a:t>
            </a:r>
            <a:endParaRPr sz="1600">
              <a:solidFill>
                <a:schemeClr val="dk1"/>
              </a:solidFill>
              <a:latin typeface="Roboto"/>
              <a:ea typeface="Roboto"/>
              <a:cs typeface="Roboto"/>
              <a:sym typeface="Roboto"/>
            </a:endParaRPr>
          </a:p>
        </p:txBody>
      </p:sp>
      <p:sp>
        <p:nvSpPr>
          <p:cNvPr id="38" name="Google Shape;225;p23">
            <a:extLst>
              <a:ext uri="{FF2B5EF4-FFF2-40B4-BE49-F238E27FC236}">
                <a16:creationId xmlns:a16="http://schemas.microsoft.com/office/drawing/2014/main" id="{3C74D6FC-DA10-42D2-723E-2B3BBBA98F8F}"/>
              </a:ext>
            </a:extLst>
          </p:cNvPr>
          <p:cNvSpPr txBox="1"/>
          <p:nvPr/>
        </p:nvSpPr>
        <p:spPr>
          <a:xfrm>
            <a:off x="6484735" y="3944481"/>
            <a:ext cx="2096539" cy="45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Nhóm chưa hài lòng</a:t>
            </a:r>
            <a:endParaRPr sz="1600">
              <a:solidFill>
                <a:schemeClr val="dk1"/>
              </a:solidFill>
              <a:latin typeface="Roboto"/>
              <a:ea typeface="Roboto"/>
              <a:cs typeface="Roboto"/>
              <a:sym typeface="Roboto"/>
            </a:endParaRPr>
          </a:p>
        </p:txBody>
      </p:sp>
      <p:sp>
        <p:nvSpPr>
          <p:cNvPr id="41" name="Google Shape;228;p23">
            <a:extLst>
              <a:ext uri="{FF2B5EF4-FFF2-40B4-BE49-F238E27FC236}">
                <a16:creationId xmlns:a16="http://schemas.microsoft.com/office/drawing/2014/main" id="{9FB68BC3-9F7A-06C6-CD5F-62C69876BBA8}"/>
              </a:ext>
            </a:extLst>
          </p:cNvPr>
          <p:cNvSpPr txBox="1"/>
          <p:nvPr/>
        </p:nvSpPr>
        <p:spPr>
          <a:xfrm>
            <a:off x="4157855" y="3944481"/>
            <a:ext cx="1976100" cy="45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Nhóm trung thành</a:t>
            </a:r>
            <a:endParaRPr sz="1600">
              <a:solidFill>
                <a:schemeClr val="dk1"/>
              </a:solidFill>
              <a:latin typeface="Roboto"/>
              <a:ea typeface="Roboto"/>
              <a:cs typeface="Roboto"/>
              <a:sym typeface="Roboto"/>
            </a:endParaRPr>
          </a:p>
        </p:txBody>
      </p:sp>
      <p:sp>
        <p:nvSpPr>
          <p:cNvPr id="42" name="Google Shape;200;p23">
            <a:extLst>
              <a:ext uri="{FF2B5EF4-FFF2-40B4-BE49-F238E27FC236}">
                <a16:creationId xmlns:a16="http://schemas.microsoft.com/office/drawing/2014/main" id="{C750A9AB-1F2F-1D1A-F403-CBB62F634A12}"/>
              </a:ext>
            </a:extLst>
          </p:cNvPr>
          <p:cNvSpPr/>
          <p:nvPr/>
        </p:nvSpPr>
        <p:spPr>
          <a:xfrm>
            <a:off x="1163888" y="1761213"/>
            <a:ext cx="962100" cy="96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3;p23">
            <a:extLst>
              <a:ext uri="{FF2B5EF4-FFF2-40B4-BE49-F238E27FC236}">
                <a16:creationId xmlns:a16="http://schemas.microsoft.com/office/drawing/2014/main" id="{0EEAC5CF-A6E7-5D2A-3057-6947FAD71A1D}"/>
              </a:ext>
            </a:extLst>
          </p:cNvPr>
          <p:cNvSpPr/>
          <p:nvPr/>
        </p:nvSpPr>
        <p:spPr>
          <a:xfrm>
            <a:off x="3505538" y="1761213"/>
            <a:ext cx="962100" cy="962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7;p23">
            <a:extLst>
              <a:ext uri="{FF2B5EF4-FFF2-40B4-BE49-F238E27FC236}">
                <a16:creationId xmlns:a16="http://schemas.microsoft.com/office/drawing/2014/main" id="{EA3465F8-3408-AFDE-FBC6-59C292C03E40}"/>
              </a:ext>
            </a:extLst>
          </p:cNvPr>
          <p:cNvSpPr/>
          <p:nvPr/>
        </p:nvSpPr>
        <p:spPr>
          <a:xfrm>
            <a:off x="5847188" y="1761213"/>
            <a:ext cx="962100" cy="9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1;p23">
            <a:extLst>
              <a:ext uri="{FF2B5EF4-FFF2-40B4-BE49-F238E27FC236}">
                <a16:creationId xmlns:a16="http://schemas.microsoft.com/office/drawing/2014/main" id="{98294ED5-79BE-5685-FABB-A771DA2A23E2}"/>
              </a:ext>
            </a:extLst>
          </p:cNvPr>
          <p:cNvSpPr/>
          <p:nvPr/>
        </p:nvSpPr>
        <p:spPr>
          <a:xfrm>
            <a:off x="2334713" y="2882113"/>
            <a:ext cx="962100" cy="96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5;p23">
            <a:extLst>
              <a:ext uri="{FF2B5EF4-FFF2-40B4-BE49-F238E27FC236}">
                <a16:creationId xmlns:a16="http://schemas.microsoft.com/office/drawing/2014/main" id="{878F2ED0-C3CD-048B-C059-91C49CA99950}"/>
              </a:ext>
            </a:extLst>
          </p:cNvPr>
          <p:cNvSpPr/>
          <p:nvPr/>
        </p:nvSpPr>
        <p:spPr>
          <a:xfrm>
            <a:off x="4676363" y="2882113"/>
            <a:ext cx="962100" cy="962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9;p23">
            <a:extLst>
              <a:ext uri="{FF2B5EF4-FFF2-40B4-BE49-F238E27FC236}">
                <a16:creationId xmlns:a16="http://schemas.microsoft.com/office/drawing/2014/main" id="{9A9BDEC4-5CD1-1EA9-25A4-38D6F7D6A9D4}"/>
              </a:ext>
            </a:extLst>
          </p:cNvPr>
          <p:cNvSpPr/>
          <p:nvPr/>
        </p:nvSpPr>
        <p:spPr>
          <a:xfrm>
            <a:off x="7018013" y="2882113"/>
            <a:ext cx="962100" cy="962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86" name="Picture 2">
            <a:extLst>
              <a:ext uri="{FF2B5EF4-FFF2-40B4-BE49-F238E27FC236}">
                <a16:creationId xmlns:a16="http://schemas.microsoft.com/office/drawing/2014/main" id="{E9E80BFD-EB2A-1E15-530B-A4AA6B8EB21E}"/>
              </a:ext>
            </a:extLst>
          </p:cNvPr>
          <p:cNvPicPr>
            <a:picLocks noChangeAspect="1" noChangeArrowheads="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2501976" y="3061574"/>
            <a:ext cx="627572" cy="62757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0353675E-CA7C-4762-3860-7E77785E5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144" y="1877815"/>
            <a:ext cx="730758" cy="73075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9B297097-376A-3C16-8A2E-A93759636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9100" y="1914450"/>
            <a:ext cx="714975" cy="714975"/>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867A4B84-9F68-D2D8-ABEC-5D95633433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824" y="2959658"/>
            <a:ext cx="748478" cy="748478"/>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439958D6-5EB9-DD78-1A0E-BAC998F209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5150" y="1925574"/>
            <a:ext cx="646176" cy="646176"/>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6D1266F9-81C7-80F8-FD41-EC6278AF65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5829" y="3008995"/>
            <a:ext cx="680151" cy="68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9185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randombar(horizontal)">
                                      <p:cBhvr>
                                        <p:cTn id="12" dur="500"/>
                                        <p:tgtEl>
                                          <p:spTgt spid="7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randombar(horizontal)">
                                      <p:cBhvr>
                                        <p:cTn id="18" dur="500"/>
                                        <p:tgtEl>
                                          <p:spTgt spid="26"/>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randombar(horizontal)">
                                      <p:cBhvr>
                                        <p:cTn id="24" dur="500"/>
                                        <p:tgtEl>
                                          <p:spTgt spid="3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randombar(horizontal)">
                                      <p:cBhvr>
                                        <p:cTn id="27" dur="500"/>
                                        <p:tgtEl>
                                          <p:spTgt spid="3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randombar(horizontal)">
                                      <p:cBhvr>
                                        <p:cTn id="30" dur="500"/>
                                        <p:tgtEl>
                                          <p:spTgt spid="3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randombar(horizontal)">
                                      <p:cBhvr>
                                        <p:cTn id="33" dur="500"/>
                                        <p:tgtEl>
                                          <p:spTgt spid="4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randombar(horizontal)">
                                      <p:cBhvr>
                                        <p:cTn id="36" dur="500"/>
                                        <p:tgtEl>
                                          <p:spTgt spid="42"/>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randombar(horizontal)">
                                      <p:cBhvr>
                                        <p:cTn id="39" dur="500"/>
                                        <p:tgtEl>
                                          <p:spTgt spid="4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randombar(horizontal)">
                                      <p:cBhvr>
                                        <p:cTn id="42" dur="500"/>
                                        <p:tgtEl>
                                          <p:spTgt spid="4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randombar(horizontal)">
                                      <p:cBhvr>
                                        <p:cTn id="45" dur="500"/>
                                        <p:tgtEl>
                                          <p:spTgt spid="4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randombar(horizontal)">
                                      <p:cBhvr>
                                        <p:cTn id="48" dur="500"/>
                                        <p:tgtEl>
                                          <p:spTgt spid="46"/>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randombar(horizontal)">
                                      <p:cBhvr>
                                        <p:cTn id="51" dur="500"/>
                                        <p:tgtEl>
                                          <p:spTgt spid="47"/>
                                        </p:tgtEl>
                                      </p:cBhvr>
                                    </p:animEffect>
                                  </p:childTnLst>
                                </p:cTn>
                              </p:par>
                              <p:par>
                                <p:cTn id="52" presetID="14" presetClass="entr" presetSubtype="10" fill="hold" nodeType="withEffect">
                                  <p:stCondLst>
                                    <p:cond delay="0"/>
                                  </p:stCondLst>
                                  <p:childTnLst>
                                    <p:set>
                                      <p:cBhvr>
                                        <p:cTn id="53" dur="1" fill="hold">
                                          <p:stCondLst>
                                            <p:cond delay="0"/>
                                          </p:stCondLst>
                                        </p:cTn>
                                        <p:tgtEl>
                                          <p:spTgt spid="16386"/>
                                        </p:tgtEl>
                                        <p:attrNameLst>
                                          <p:attrName>style.visibility</p:attrName>
                                        </p:attrNameLst>
                                      </p:cBhvr>
                                      <p:to>
                                        <p:strVal val="visible"/>
                                      </p:to>
                                    </p:set>
                                    <p:animEffect transition="in" filter="randombar(horizontal)">
                                      <p:cBhvr>
                                        <p:cTn id="54" dur="500"/>
                                        <p:tgtEl>
                                          <p:spTgt spid="16386"/>
                                        </p:tgtEl>
                                      </p:cBhvr>
                                    </p:animEffect>
                                  </p:childTnLst>
                                </p:cTn>
                              </p:par>
                              <p:par>
                                <p:cTn id="55" presetID="14" presetClass="entr" presetSubtype="10" fill="hold" nodeType="withEffect">
                                  <p:stCondLst>
                                    <p:cond delay="0"/>
                                  </p:stCondLst>
                                  <p:childTnLst>
                                    <p:set>
                                      <p:cBhvr>
                                        <p:cTn id="56" dur="1" fill="hold">
                                          <p:stCondLst>
                                            <p:cond delay="0"/>
                                          </p:stCondLst>
                                        </p:cTn>
                                        <p:tgtEl>
                                          <p:spTgt spid="16388"/>
                                        </p:tgtEl>
                                        <p:attrNameLst>
                                          <p:attrName>style.visibility</p:attrName>
                                        </p:attrNameLst>
                                      </p:cBhvr>
                                      <p:to>
                                        <p:strVal val="visible"/>
                                      </p:to>
                                    </p:set>
                                    <p:animEffect transition="in" filter="randombar(horizontal)">
                                      <p:cBhvr>
                                        <p:cTn id="57" dur="500"/>
                                        <p:tgtEl>
                                          <p:spTgt spid="16388"/>
                                        </p:tgtEl>
                                      </p:cBhvr>
                                    </p:animEffect>
                                  </p:childTnLst>
                                </p:cTn>
                              </p:par>
                              <p:par>
                                <p:cTn id="58" presetID="14" presetClass="entr" presetSubtype="10" fill="hold" nodeType="withEffect">
                                  <p:stCondLst>
                                    <p:cond delay="0"/>
                                  </p:stCondLst>
                                  <p:childTnLst>
                                    <p:set>
                                      <p:cBhvr>
                                        <p:cTn id="59" dur="1" fill="hold">
                                          <p:stCondLst>
                                            <p:cond delay="0"/>
                                          </p:stCondLst>
                                        </p:cTn>
                                        <p:tgtEl>
                                          <p:spTgt spid="16390"/>
                                        </p:tgtEl>
                                        <p:attrNameLst>
                                          <p:attrName>style.visibility</p:attrName>
                                        </p:attrNameLst>
                                      </p:cBhvr>
                                      <p:to>
                                        <p:strVal val="visible"/>
                                      </p:to>
                                    </p:set>
                                    <p:animEffect transition="in" filter="randombar(horizontal)">
                                      <p:cBhvr>
                                        <p:cTn id="60" dur="500"/>
                                        <p:tgtEl>
                                          <p:spTgt spid="16390"/>
                                        </p:tgtEl>
                                      </p:cBhvr>
                                    </p:animEffect>
                                  </p:childTnLst>
                                </p:cTn>
                              </p:par>
                              <p:par>
                                <p:cTn id="61" presetID="14" presetClass="entr" presetSubtype="10" fill="hold" nodeType="withEffect">
                                  <p:stCondLst>
                                    <p:cond delay="0"/>
                                  </p:stCondLst>
                                  <p:childTnLst>
                                    <p:set>
                                      <p:cBhvr>
                                        <p:cTn id="62" dur="1" fill="hold">
                                          <p:stCondLst>
                                            <p:cond delay="0"/>
                                          </p:stCondLst>
                                        </p:cTn>
                                        <p:tgtEl>
                                          <p:spTgt spid="16392"/>
                                        </p:tgtEl>
                                        <p:attrNameLst>
                                          <p:attrName>style.visibility</p:attrName>
                                        </p:attrNameLst>
                                      </p:cBhvr>
                                      <p:to>
                                        <p:strVal val="visible"/>
                                      </p:to>
                                    </p:set>
                                    <p:animEffect transition="in" filter="randombar(horizontal)">
                                      <p:cBhvr>
                                        <p:cTn id="63" dur="500"/>
                                        <p:tgtEl>
                                          <p:spTgt spid="16392"/>
                                        </p:tgtEl>
                                      </p:cBhvr>
                                    </p:animEffect>
                                  </p:childTnLst>
                                </p:cTn>
                              </p:par>
                              <p:par>
                                <p:cTn id="64" presetID="14" presetClass="entr" presetSubtype="10" fill="hold" nodeType="withEffect">
                                  <p:stCondLst>
                                    <p:cond delay="0"/>
                                  </p:stCondLst>
                                  <p:childTnLst>
                                    <p:set>
                                      <p:cBhvr>
                                        <p:cTn id="65" dur="1" fill="hold">
                                          <p:stCondLst>
                                            <p:cond delay="0"/>
                                          </p:stCondLst>
                                        </p:cTn>
                                        <p:tgtEl>
                                          <p:spTgt spid="16394"/>
                                        </p:tgtEl>
                                        <p:attrNameLst>
                                          <p:attrName>style.visibility</p:attrName>
                                        </p:attrNameLst>
                                      </p:cBhvr>
                                      <p:to>
                                        <p:strVal val="visible"/>
                                      </p:to>
                                    </p:set>
                                    <p:animEffect transition="in" filter="randombar(horizontal)">
                                      <p:cBhvr>
                                        <p:cTn id="66" dur="500"/>
                                        <p:tgtEl>
                                          <p:spTgt spid="16394"/>
                                        </p:tgtEl>
                                      </p:cBhvr>
                                    </p:animEffect>
                                  </p:childTnLst>
                                </p:cTn>
                              </p:par>
                              <p:par>
                                <p:cTn id="67" presetID="14" presetClass="entr" presetSubtype="10" fill="hold" nodeType="withEffect">
                                  <p:stCondLst>
                                    <p:cond delay="0"/>
                                  </p:stCondLst>
                                  <p:childTnLst>
                                    <p:set>
                                      <p:cBhvr>
                                        <p:cTn id="68" dur="1" fill="hold">
                                          <p:stCondLst>
                                            <p:cond delay="0"/>
                                          </p:stCondLst>
                                        </p:cTn>
                                        <p:tgtEl>
                                          <p:spTgt spid="16396"/>
                                        </p:tgtEl>
                                        <p:attrNameLst>
                                          <p:attrName>style.visibility</p:attrName>
                                        </p:attrNameLst>
                                      </p:cBhvr>
                                      <p:to>
                                        <p:strVal val="visible"/>
                                      </p:to>
                                    </p:set>
                                    <p:animEffect transition="in" filter="randombar(horizontal)">
                                      <p:cBhvr>
                                        <p:cTn id="69" dur="500"/>
                                        <p:tgtEl>
                                          <p:spTgt spid="16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8" grpId="0"/>
      <p:bldP spid="26" grpId="0"/>
      <p:bldP spid="29" grpId="0"/>
      <p:bldP spid="32" grpId="0"/>
      <p:bldP spid="35" grpId="0"/>
      <p:bldP spid="38" grpId="0"/>
      <p:bldP spid="41" grpId="0"/>
      <p:bldP spid="42" grpId="0" animBg="1"/>
      <p:bldP spid="43" grpId="0" animBg="1"/>
      <p:bldP spid="44" grpId="0" animBg="1"/>
      <p:bldP spid="45" grpId="0" animBg="1"/>
      <p:bldP spid="46" grpId="0" animBg="1"/>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39A349F-FE15-9CB0-0E43-A36A8B3FCABA}"/>
              </a:ext>
            </a:extLst>
          </p:cNvPr>
          <p:cNvGrpSpPr/>
          <p:nvPr/>
        </p:nvGrpSpPr>
        <p:grpSpPr>
          <a:xfrm>
            <a:off x="0" y="0"/>
            <a:ext cx="3865613" cy="514783"/>
            <a:chOff x="0" y="0"/>
            <a:chExt cx="3865613" cy="514783"/>
          </a:xfrm>
        </p:grpSpPr>
        <p:sp>
          <p:nvSpPr>
            <p:cNvPr id="3" name="Google Shape;336;p26">
              <a:extLst>
                <a:ext uri="{FF2B5EF4-FFF2-40B4-BE49-F238E27FC236}">
                  <a16:creationId xmlns:a16="http://schemas.microsoft.com/office/drawing/2014/main" id="{9EA38B39-3E5D-21B0-4C0C-6380DC6181CD}"/>
                </a:ext>
              </a:extLst>
            </p:cNvPr>
            <p:cNvSpPr/>
            <p:nvPr/>
          </p:nvSpPr>
          <p:spPr>
            <a:xfrm>
              <a:off x="0" y="14"/>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910E8B1C-FC4B-D127-E0E7-CBBA39D0DB00}"/>
                </a:ext>
              </a:extLst>
            </p:cNvPr>
            <p:cNvSpPr txBox="1"/>
            <p:nvPr/>
          </p:nvSpPr>
          <p:spPr>
            <a:xfrm>
              <a:off x="547261" y="0"/>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Các chỉ số KPIs đánh giá chương trình thu hút khách hàng</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18" name="Google Shape;423;p28">
            <a:extLst>
              <a:ext uri="{FF2B5EF4-FFF2-40B4-BE49-F238E27FC236}">
                <a16:creationId xmlns:a16="http://schemas.microsoft.com/office/drawing/2014/main" id="{99DB924C-AC29-F708-9728-B94D6AE1525E}"/>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Chi phí thu hút khách hàng</a:t>
            </a:r>
            <a:endParaRPr sz="2000" b="1">
              <a:solidFill>
                <a:schemeClr val="dk2"/>
              </a:solidFill>
              <a:latin typeface="Fira Sans Extra Condensed"/>
              <a:ea typeface="Fira Sans Extra Condensed"/>
              <a:cs typeface="Fira Sans Extra Condensed"/>
              <a:sym typeface="Fira Sans Extra Condensed"/>
            </a:endParaRPr>
          </a:p>
        </p:txBody>
      </p:sp>
      <p:sp>
        <p:nvSpPr>
          <p:cNvPr id="2" name="Google Shape;511;p30">
            <a:extLst>
              <a:ext uri="{FF2B5EF4-FFF2-40B4-BE49-F238E27FC236}">
                <a16:creationId xmlns:a16="http://schemas.microsoft.com/office/drawing/2014/main" id="{D996EE1C-B7A0-57F5-C929-3525C653E304}"/>
              </a:ext>
            </a:extLst>
          </p:cNvPr>
          <p:cNvSpPr/>
          <p:nvPr/>
        </p:nvSpPr>
        <p:spPr>
          <a:xfrm>
            <a:off x="479585" y="1039794"/>
            <a:ext cx="8018969" cy="888600"/>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08;p48">
            <a:extLst>
              <a:ext uri="{FF2B5EF4-FFF2-40B4-BE49-F238E27FC236}">
                <a16:creationId xmlns:a16="http://schemas.microsoft.com/office/drawing/2014/main" id="{633330F7-8E27-567E-DC09-DCB46FF8FA65}"/>
              </a:ext>
            </a:extLst>
          </p:cNvPr>
          <p:cNvSpPr/>
          <p:nvPr/>
        </p:nvSpPr>
        <p:spPr>
          <a:xfrm>
            <a:off x="402559" y="1100734"/>
            <a:ext cx="8018969" cy="716117"/>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rPr>
              <a:t>Là</a:t>
            </a: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 chi phí mà doanh nghiệp cần bỏ ra để sở hữu một khách hàng thông qua các hoạt động nghiên cứu, tiếp thị và quảng cáo nhằm thuyết phục họ sử dụng sản phẩm/dịch vụ.</a:t>
            </a:r>
          </a:p>
        </p:txBody>
      </p:sp>
      <p:sp>
        <p:nvSpPr>
          <p:cNvPr id="7" name="TextBox 6">
            <a:extLst>
              <a:ext uri="{FF2B5EF4-FFF2-40B4-BE49-F238E27FC236}">
                <a16:creationId xmlns:a16="http://schemas.microsoft.com/office/drawing/2014/main" id="{10CB4ECE-501F-E16F-698F-48C35F0A715A}"/>
              </a:ext>
            </a:extLst>
          </p:cNvPr>
          <p:cNvSpPr txBox="1"/>
          <p:nvPr/>
        </p:nvSpPr>
        <p:spPr>
          <a:xfrm>
            <a:off x="479585" y="2117860"/>
            <a:ext cx="8060290" cy="2031325"/>
          </a:xfrm>
          <a:prstGeom prst="rect">
            <a:avLst/>
          </a:prstGeom>
          <a:noFill/>
        </p:spPr>
        <p:txBody>
          <a:bodyPr wrap="square" rtlCol="0">
            <a:spAutoFit/>
          </a:bodyPr>
          <a:lstStyle/>
          <a:p>
            <a:pPr algn="just"/>
            <a:r>
              <a:rPr lang="en-US">
                <a:latin typeface="Roboto" panose="02000000000000000000" pitchFamily="2" charset="0"/>
                <a:ea typeface="Roboto" panose="02000000000000000000" pitchFamily="2" charset="0"/>
                <a:cs typeface="Roboto" panose="02000000000000000000" pitchFamily="2" charset="0"/>
              </a:rPr>
              <a:t>Các thành phần của chi phí để sở hữu khách hàng bao gồm:</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Chi phí cho hoạt động quảng cáo, bán hàng, tiếp thị.</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Chi phí cho thiết bị công nghệ, kỹ thuật cần thiết.</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Chi phí xuất bản: giúp thực thi hóa chiến dịch Marketing như quảng cáo trên TV, mạng xã hội, báo, tạp chí, …</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Chi phí sản xuất: chi phí cần có để tạo ra những ấn phẩm như video quảng cáo, phim, poster, …</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Chi phí sáng tạo: liên quan đến chi phí cần có để sản xuất, sáng tạo nội dung, ý tưởng.</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Bảo trì hàng tồn kho.</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Tiền lương nhân viên thuộc bộ phận thu hút khách hàng mới.</a:t>
            </a:r>
          </a:p>
        </p:txBody>
      </p:sp>
    </p:spTree>
    <p:extLst>
      <p:ext uri="{BB962C8B-B14F-4D97-AF65-F5344CB8AC3E}">
        <p14:creationId xmlns:p14="http://schemas.microsoft.com/office/powerpoint/2010/main" val="336417136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C761E82-FD07-94E1-BA68-33C2521CB150}"/>
              </a:ext>
            </a:extLst>
          </p:cNvPr>
          <p:cNvGrpSpPr/>
          <p:nvPr/>
        </p:nvGrpSpPr>
        <p:grpSpPr>
          <a:xfrm>
            <a:off x="0" y="0"/>
            <a:ext cx="3865613" cy="514783"/>
            <a:chOff x="0" y="0"/>
            <a:chExt cx="3865613" cy="514783"/>
          </a:xfrm>
        </p:grpSpPr>
        <p:sp>
          <p:nvSpPr>
            <p:cNvPr id="4" name="Google Shape;336;p26">
              <a:extLst>
                <a:ext uri="{FF2B5EF4-FFF2-40B4-BE49-F238E27FC236}">
                  <a16:creationId xmlns:a16="http://schemas.microsoft.com/office/drawing/2014/main" id="{007BA6C6-7F13-3D9C-28A7-D4BB6851C95F}"/>
                </a:ext>
              </a:extLst>
            </p:cNvPr>
            <p:cNvSpPr/>
            <p:nvPr/>
          </p:nvSpPr>
          <p:spPr>
            <a:xfrm>
              <a:off x="0" y="14"/>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B397E205-B0F4-3516-B429-E65845418B75}"/>
                </a:ext>
              </a:extLst>
            </p:cNvPr>
            <p:cNvSpPr txBox="1"/>
            <p:nvPr/>
          </p:nvSpPr>
          <p:spPr>
            <a:xfrm>
              <a:off x="547261" y="0"/>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Các chỉ số KPIs đánh giá chương trình thu hút khách hàng</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6" name="Google Shape;423;p28">
            <a:extLst>
              <a:ext uri="{FF2B5EF4-FFF2-40B4-BE49-F238E27FC236}">
                <a16:creationId xmlns:a16="http://schemas.microsoft.com/office/drawing/2014/main" id="{AF7377B8-ABB6-7DEF-736A-B78C470D51D6}"/>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Chi phí thu hút khách hàng</a:t>
            </a:r>
            <a:endParaRPr sz="2000" b="1">
              <a:solidFill>
                <a:schemeClr val="dk2"/>
              </a:solidFill>
              <a:latin typeface="Fira Sans Extra Condensed"/>
              <a:ea typeface="Fira Sans Extra Condensed"/>
              <a:cs typeface="Fira Sans Extra Condensed"/>
              <a:sym typeface="Fira Sans Extra Condensed"/>
            </a:endParaRPr>
          </a:p>
        </p:txBody>
      </p:sp>
      <p:sp>
        <p:nvSpPr>
          <p:cNvPr id="8" name="Google Shape;512;p30">
            <a:extLst>
              <a:ext uri="{FF2B5EF4-FFF2-40B4-BE49-F238E27FC236}">
                <a16:creationId xmlns:a16="http://schemas.microsoft.com/office/drawing/2014/main" id="{114A4252-3778-F96E-E61E-225D7A730626}"/>
              </a:ext>
            </a:extLst>
          </p:cNvPr>
          <p:cNvSpPr/>
          <p:nvPr/>
        </p:nvSpPr>
        <p:spPr>
          <a:xfrm>
            <a:off x="2563602" y="1702217"/>
            <a:ext cx="2409300" cy="83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lt1"/>
                </a:solidFill>
                <a:latin typeface="Fira Sans Extra Condensed"/>
                <a:ea typeface="Fira Sans Extra Condensed"/>
                <a:cs typeface="Fira Sans Extra Condensed"/>
                <a:sym typeface="Fira Sans Extra Condensed"/>
              </a:rPr>
              <a:t>Tổng doanh thu</a:t>
            </a:r>
            <a:endParaRPr sz="1300">
              <a:solidFill>
                <a:schemeClr val="lt1"/>
              </a:solidFill>
            </a:endParaRPr>
          </a:p>
        </p:txBody>
      </p:sp>
      <p:sp>
        <p:nvSpPr>
          <p:cNvPr id="9" name="Google Shape;513;p30">
            <a:extLst>
              <a:ext uri="{FF2B5EF4-FFF2-40B4-BE49-F238E27FC236}">
                <a16:creationId xmlns:a16="http://schemas.microsoft.com/office/drawing/2014/main" id="{BFE9C768-A5A8-5D2D-2A3F-9AD63464F09E}"/>
              </a:ext>
            </a:extLst>
          </p:cNvPr>
          <p:cNvSpPr/>
          <p:nvPr/>
        </p:nvSpPr>
        <p:spPr>
          <a:xfrm>
            <a:off x="2565385" y="2845506"/>
            <a:ext cx="2412600" cy="9474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lt1"/>
                </a:solidFill>
                <a:latin typeface="Fira Sans Extra Condensed"/>
                <a:ea typeface="Fira Sans Extra Condensed"/>
                <a:cs typeface="Fira Sans Extra Condensed"/>
                <a:sym typeface="Fira Sans Extra Condensed"/>
              </a:rPr>
              <a:t>Số KH mua sản phẩm</a:t>
            </a:r>
            <a:endParaRPr sz="1300">
              <a:solidFill>
                <a:schemeClr val="lt1"/>
              </a:solidFill>
            </a:endParaRPr>
          </a:p>
        </p:txBody>
      </p:sp>
      <p:sp>
        <p:nvSpPr>
          <p:cNvPr id="12" name="Google Shape;516;p30">
            <a:extLst>
              <a:ext uri="{FF2B5EF4-FFF2-40B4-BE49-F238E27FC236}">
                <a16:creationId xmlns:a16="http://schemas.microsoft.com/office/drawing/2014/main" id="{8ECA5E1C-2E75-B1F4-C385-CFDE130130CA}"/>
              </a:ext>
            </a:extLst>
          </p:cNvPr>
          <p:cNvSpPr/>
          <p:nvPr/>
        </p:nvSpPr>
        <p:spPr>
          <a:xfrm>
            <a:off x="994744" y="1909693"/>
            <a:ext cx="357290" cy="440684"/>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13" name="Google Shape;517;p30">
            <a:extLst>
              <a:ext uri="{FF2B5EF4-FFF2-40B4-BE49-F238E27FC236}">
                <a16:creationId xmlns:a16="http://schemas.microsoft.com/office/drawing/2014/main" id="{CE6C4E97-65B6-8FA1-3E4C-0B34EF728A2E}"/>
              </a:ext>
            </a:extLst>
          </p:cNvPr>
          <p:cNvSpPr/>
          <p:nvPr/>
        </p:nvSpPr>
        <p:spPr>
          <a:xfrm>
            <a:off x="1237263" y="2272885"/>
            <a:ext cx="51591" cy="25861"/>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14" name="Google Shape;518;p30">
            <a:extLst>
              <a:ext uri="{FF2B5EF4-FFF2-40B4-BE49-F238E27FC236}">
                <a16:creationId xmlns:a16="http://schemas.microsoft.com/office/drawing/2014/main" id="{E4779891-3713-1D06-A050-09DD88F22E17}"/>
              </a:ext>
            </a:extLst>
          </p:cNvPr>
          <p:cNvSpPr/>
          <p:nvPr/>
        </p:nvSpPr>
        <p:spPr>
          <a:xfrm>
            <a:off x="265494" y="1702217"/>
            <a:ext cx="1815900" cy="2090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chemeClr val="lt1"/>
              </a:solidFill>
            </a:endParaRPr>
          </a:p>
        </p:txBody>
      </p:sp>
      <p:sp>
        <p:nvSpPr>
          <p:cNvPr id="15" name="Google Shape;519;p30">
            <a:extLst>
              <a:ext uri="{FF2B5EF4-FFF2-40B4-BE49-F238E27FC236}">
                <a16:creationId xmlns:a16="http://schemas.microsoft.com/office/drawing/2014/main" id="{469FB463-D91F-4DFD-471A-CF9149CECCD4}"/>
              </a:ext>
            </a:extLst>
          </p:cNvPr>
          <p:cNvSpPr txBox="1"/>
          <p:nvPr/>
        </p:nvSpPr>
        <p:spPr>
          <a:xfrm>
            <a:off x="194544" y="2273867"/>
            <a:ext cx="1957800" cy="9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FFFFFF"/>
                </a:solidFill>
                <a:latin typeface="Fira Sans Extra Condensed"/>
                <a:ea typeface="Fira Sans Extra Condensed"/>
                <a:cs typeface="Fira Sans Extra Condensed"/>
                <a:sym typeface="Fira Sans Extra Condensed"/>
              </a:rPr>
              <a:t>Giá trị vòng đời khách hàng </a:t>
            </a:r>
          </a:p>
          <a:p>
            <a:pPr marL="0" lvl="0" indent="0" algn="ctr" rtl="0">
              <a:spcBef>
                <a:spcPts val="0"/>
              </a:spcBef>
              <a:spcAft>
                <a:spcPts val="0"/>
              </a:spcAft>
              <a:buNone/>
            </a:pPr>
            <a:r>
              <a:rPr lang="en" sz="1900" b="1">
                <a:solidFill>
                  <a:srgbClr val="FFFFFF"/>
                </a:solidFill>
                <a:latin typeface="Fira Sans Extra Condensed"/>
                <a:ea typeface="Fira Sans Extra Condensed"/>
                <a:cs typeface="Fira Sans Extra Condensed"/>
                <a:sym typeface="Fira Sans Extra Condensed"/>
              </a:rPr>
              <a:t>(Life time value)</a:t>
            </a:r>
            <a:endParaRPr sz="1900" b="1">
              <a:solidFill>
                <a:srgbClr val="FFFFFF"/>
              </a:solidFill>
              <a:latin typeface="Fira Sans Extra Condensed"/>
              <a:ea typeface="Fira Sans Extra Condensed"/>
              <a:cs typeface="Fira Sans Extra Condensed"/>
              <a:sym typeface="Fira Sans Extra Condensed"/>
            </a:endParaRPr>
          </a:p>
        </p:txBody>
      </p:sp>
      <p:sp>
        <p:nvSpPr>
          <p:cNvPr id="16" name="Google Shape;520;p30">
            <a:extLst>
              <a:ext uri="{FF2B5EF4-FFF2-40B4-BE49-F238E27FC236}">
                <a16:creationId xmlns:a16="http://schemas.microsoft.com/office/drawing/2014/main" id="{03895FEB-0A3C-C1DB-5984-04C2A308EE47}"/>
              </a:ext>
            </a:extLst>
          </p:cNvPr>
          <p:cNvSpPr/>
          <p:nvPr/>
        </p:nvSpPr>
        <p:spPr>
          <a:xfrm>
            <a:off x="2103050" y="2527217"/>
            <a:ext cx="440700" cy="440700"/>
          </a:xfrm>
          <a:prstGeom prst="mathEqual">
            <a:avLst>
              <a:gd name="adj1" fmla="val 23520"/>
              <a:gd name="adj2" fmla="val 1176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cxnSp>
        <p:nvCxnSpPr>
          <p:cNvPr id="25" name="Straight Connector 24">
            <a:extLst>
              <a:ext uri="{FF2B5EF4-FFF2-40B4-BE49-F238E27FC236}">
                <a16:creationId xmlns:a16="http://schemas.microsoft.com/office/drawing/2014/main" id="{D8D58997-45EE-5056-B276-2CF243800872}"/>
              </a:ext>
            </a:extLst>
          </p:cNvPr>
          <p:cNvCxnSpPr/>
          <p:nvPr/>
        </p:nvCxnSpPr>
        <p:spPr>
          <a:xfrm>
            <a:off x="2606466" y="2726724"/>
            <a:ext cx="24093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Google Shape;514;p30">
            <a:extLst>
              <a:ext uri="{FF2B5EF4-FFF2-40B4-BE49-F238E27FC236}">
                <a16:creationId xmlns:a16="http://schemas.microsoft.com/office/drawing/2014/main" id="{F13C080A-19DD-7834-628B-74EB3203ED85}"/>
              </a:ext>
            </a:extLst>
          </p:cNvPr>
          <p:cNvSpPr/>
          <p:nvPr/>
        </p:nvSpPr>
        <p:spPr>
          <a:xfrm>
            <a:off x="5663766" y="1461778"/>
            <a:ext cx="3060934" cy="88859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Chi phí hoàn tiền và hủy đơn hàng</a:t>
            </a:r>
            <a:endParaRPr sz="1600">
              <a:solidFill>
                <a:schemeClr val="lt1"/>
              </a:solidFill>
            </a:endParaRPr>
          </a:p>
        </p:txBody>
      </p:sp>
      <p:sp>
        <p:nvSpPr>
          <p:cNvPr id="27" name="Google Shape;515;p30">
            <a:extLst>
              <a:ext uri="{FF2B5EF4-FFF2-40B4-BE49-F238E27FC236}">
                <a16:creationId xmlns:a16="http://schemas.microsoft.com/office/drawing/2014/main" id="{F7B9F9A2-C211-053E-F7B8-5517F9E2E071}"/>
              </a:ext>
            </a:extLst>
          </p:cNvPr>
          <p:cNvSpPr/>
          <p:nvPr/>
        </p:nvSpPr>
        <p:spPr>
          <a:xfrm>
            <a:off x="5700112" y="2980062"/>
            <a:ext cx="3024588" cy="94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Chi phí vận hành doanh nghiệp</a:t>
            </a:r>
            <a:endParaRPr sz="1800">
              <a:solidFill>
                <a:schemeClr val="lt1"/>
              </a:solidFill>
            </a:endParaRPr>
          </a:p>
        </p:txBody>
      </p:sp>
      <p:sp>
        <p:nvSpPr>
          <p:cNvPr id="29" name="Minus Sign 28">
            <a:extLst>
              <a:ext uri="{FF2B5EF4-FFF2-40B4-BE49-F238E27FC236}">
                <a16:creationId xmlns:a16="http://schemas.microsoft.com/office/drawing/2014/main" id="{DE6F1A48-118A-10D7-7CDA-7044E99B6451}"/>
              </a:ext>
            </a:extLst>
          </p:cNvPr>
          <p:cNvSpPr/>
          <p:nvPr/>
        </p:nvSpPr>
        <p:spPr>
          <a:xfrm>
            <a:off x="5025512" y="2514989"/>
            <a:ext cx="429598" cy="42959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lus Sign 29">
            <a:extLst>
              <a:ext uri="{FF2B5EF4-FFF2-40B4-BE49-F238E27FC236}">
                <a16:creationId xmlns:a16="http://schemas.microsoft.com/office/drawing/2014/main" id="{1EC20275-3312-3A48-9C30-1B34C714236A}"/>
              </a:ext>
            </a:extLst>
          </p:cNvPr>
          <p:cNvSpPr/>
          <p:nvPr/>
        </p:nvSpPr>
        <p:spPr>
          <a:xfrm>
            <a:off x="7047649" y="2492820"/>
            <a:ext cx="329513" cy="329513"/>
          </a:xfrm>
          <a:prstGeom prst="mathPlu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uble Bracket 31">
            <a:extLst>
              <a:ext uri="{FF2B5EF4-FFF2-40B4-BE49-F238E27FC236}">
                <a16:creationId xmlns:a16="http://schemas.microsoft.com/office/drawing/2014/main" id="{112FBECF-F3B1-5630-16AB-2DEE6C669B83}"/>
              </a:ext>
            </a:extLst>
          </p:cNvPr>
          <p:cNvSpPr/>
          <p:nvPr/>
        </p:nvSpPr>
        <p:spPr>
          <a:xfrm>
            <a:off x="5470214" y="1337509"/>
            <a:ext cx="3550747" cy="2778430"/>
          </a:xfrm>
          <a:prstGeom prst="bracketPair">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0784554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down)">
                                      <p:cBhvr>
                                        <p:cTn id="40" dur="500"/>
                                        <p:tgtEl>
                                          <p:spTgt spid="3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p:bldP spid="16" grpId="0" animBg="1"/>
      <p:bldP spid="26" grpId="0" animBg="1"/>
      <p:bldP spid="27" grpId="0" animBg="1"/>
      <p:bldP spid="29" grpId="0" animBg="1"/>
      <p:bldP spid="30"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8" name="Picture 7" descr="ban do hanh trinh khach hang 2">
            <a:extLst>
              <a:ext uri="{FF2B5EF4-FFF2-40B4-BE49-F238E27FC236}">
                <a16:creationId xmlns:a16="http://schemas.microsoft.com/office/drawing/2014/main" id="{C7798CFB-2672-2716-DF45-D22A2495D9CC}"/>
              </a:ext>
            </a:extLst>
          </p:cNvPr>
          <p:cNvPicPr>
            <a:picLocks noChangeAspect="1"/>
          </p:cNvPicPr>
          <p:nvPr/>
        </p:nvPicPr>
        <p:blipFill rotWithShape="1">
          <a:blip r:embed="rId3">
            <a:extLst>
              <a:ext uri="{28A0092B-C50C-407E-A947-70E740481C1C}">
                <a14:useLocalDpi xmlns:a14="http://schemas.microsoft.com/office/drawing/2010/main" val="0"/>
              </a:ext>
            </a:extLst>
          </a:blip>
          <a:srcRect b="10029"/>
          <a:stretch/>
        </p:blipFill>
        <p:spPr bwMode="auto">
          <a:xfrm>
            <a:off x="1724025" y="1816851"/>
            <a:ext cx="5695950" cy="2653030"/>
          </a:xfrm>
          <a:prstGeom prst="rect">
            <a:avLst/>
          </a:prstGeom>
          <a:noFill/>
          <a:ln>
            <a:noFill/>
          </a:ln>
          <a:extLst>
            <a:ext uri="{53640926-AAD7-44D8-BBD7-CCE9431645EC}">
              <a14:shadowObscured xmlns:a14="http://schemas.microsoft.com/office/drawing/2010/main"/>
            </a:ext>
          </a:extLst>
        </p:spPr>
      </p:pic>
      <p:sp>
        <p:nvSpPr>
          <p:cNvPr id="511" name="Google Shape;511;p30"/>
          <p:cNvSpPr/>
          <p:nvPr/>
        </p:nvSpPr>
        <p:spPr>
          <a:xfrm>
            <a:off x="479585" y="1039794"/>
            <a:ext cx="8018969" cy="888600"/>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48BC190F-4115-6CBD-AC9D-30D3902C0067}"/>
              </a:ext>
            </a:extLst>
          </p:cNvPr>
          <p:cNvGrpSpPr/>
          <p:nvPr/>
        </p:nvGrpSpPr>
        <p:grpSpPr>
          <a:xfrm>
            <a:off x="0" y="1047"/>
            <a:ext cx="3865468" cy="514827"/>
            <a:chOff x="-83396" y="-13241"/>
            <a:chExt cx="3865468" cy="514827"/>
          </a:xfrm>
        </p:grpSpPr>
        <p:sp>
          <p:nvSpPr>
            <p:cNvPr id="3" name="Google Shape;321;p26">
              <a:extLst>
                <a:ext uri="{FF2B5EF4-FFF2-40B4-BE49-F238E27FC236}">
                  <a16:creationId xmlns:a16="http://schemas.microsoft.com/office/drawing/2014/main" id="{F6FB4AA6-DB91-550D-DAC3-A0CFEC9EE3CA}"/>
                </a:ext>
              </a:extLst>
            </p:cNvPr>
            <p:cNvSpPr/>
            <p:nvPr/>
          </p:nvSpPr>
          <p:spPr>
            <a:xfrm>
              <a:off x="-83396" y="-13197"/>
              <a:ext cx="547263" cy="514783"/>
            </a:xfrm>
            <a:custGeom>
              <a:avLst/>
              <a:gdLst/>
              <a:ahLst/>
              <a:cxnLst/>
              <a:rect l="l" t="t" r="r" b="b"/>
              <a:pathLst>
                <a:path w="10942" h="10942" extrusionOk="0">
                  <a:moveTo>
                    <a:pt x="1" y="0"/>
                  </a:moveTo>
                  <a:lnTo>
                    <a:pt x="1" y="10941"/>
                  </a:lnTo>
                  <a:lnTo>
                    <a:pt x="10942" y="10941"/>
                  </a:lnTo>
                  <a:lnTo>
                    <a:pt x="10942" y="0"/>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bg2"/>
                  </a:solidFill>
                  <a:latin typeface="Fira Sans Extra Condensed"/>
                  <a:ea typeface="Fira Sans Extra Condensed"/>
                  <a:cs typeface="Fira Sans Extra Condensed"/>
                  <a:sym typeface="Fira Sans Extra Condensed"/>
                </a:rPr>
                <a:t>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92ED274B-9AFD-F670-81C5-ADEE901F1605}"/>
                </a:ext>
              </a:extLst>
            </p:cNvPr>
            <p:cNvSpPr txBox="1"/>
            <p:nvPr/>
          </p:nvSpPr>
          <p:spPr>
            <a:xfrm>
              <a:off x="463720" y="-1324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journey: the basics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Hành trình khách hàng: cơ bản</a:t>
              </a:r>
            </a:p>
          </p:txBody>
        </p:sp>
      </p:grpSp>
      <p:sp>
        <p:nvSpPr>
          <p:cNvPr id="7" name="Google Shape;1708;p48">
            <a:extLst>
              <a:ext uri="{FF2B5EF4-FFF2-40B4-BE49-F238E27FC236}">
                <a16:creationId xmlns:a16="http://schemas.microsoft.com/office/drawing/2014/main" id="{B8F2FE29-F3ED-EDF2-B016-9537A1D8B6E1}"/>
              </a:ext>
            </a:extLst>
          </p:cNvPr>
          <p:cNvSpPr/>
          <p:nvPr/>
        </p:nvSpPr>
        <p:spPr>
          <a:xfrm>
            <a:off x="402559" y="1100734"/>
            <a:ext cx="8018969" cy="716117"/>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a:ea typeface="Roboto"/>
                <a:cs typeface="Roboto"/>
                <a:sym typeface="Roboto"/>
              </a:rPr>
              <a:t>Hành trình của khách hàng (còn được gọi là vòng đời của khách hàng) là sự thể hiện các giai đoạn mà khách hàng trải qua trong mối quan hệ của họ với một công ty hoặc thương hiệu.</a:t>
            </a:r>
            <a:endParaRPr lang="en-US">
              <a:solidFill>
                <a:schemeClr val="dk1"/>
              </a:solidFill>
              <a:latin typeface="Roboto"/>
              <a:ea typeface="Roboto"/>
              <a:cs typeface="Roboto"/>
              <a:sym typeface="Roboto"/>
            </a:endParaRPr>
          </a:p>
        </p:txBody>
      </p:sp>
      <p:sp>
        <p:nvSpPr>
          <p:cNvPr id="9" name="Google Shape;423;p28">
            <a:extLst>
              <a:ext uri="{FF2B5EF4-FFF2-40B4-BE49-F238E27FC236}">
                <a16:creationId xmlns:a16="http://schemas.microsoft.com/office/drawing/2014/main" id="{69EEF134-0070-6A0B-D20A-A93F1546B7A5}"/>
              </a:ext>
            </a:extLst>
          </p:cNvPr>
          <p:cNvSpPr txBox="1"/>
          <p:nvPr/>
        </p:nvSpPr>
        <p:spPr>
          <a:xfrm>
            <a:off x="680024" y="576770"/>
            <a:ext cx="3185443"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1. Customer Journey là gì?</a:t>
            </a:r>
            <a:endParaRPr sz="2000" b="1">
              <a:solidFill>
                <a:schemeClr val="dk2"/>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65847276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1"/>
                                        </p:tgtEl>
                                        <p:attrNameLst>
                                          <p:attrName>style.visibility</p:attrName>
                                        </p:attrNameLst>
                                      </p:cBhvr>
                                      <p:to>
                                        <p:strVal val="visible"/>
                                      </p:to>
                                    </p:set>
                                    <p:animEffect transition="in" filter="fade">
                                      <p:cBhvr>
                                        <p:cTn id="7" dur="500"/>
                                        <p:tgtEl>
                                          <p:spTgt spid="511"/>
                                        </p:tgtEl>
                                      </p:cBhvr>
                                    </p:animEffect>
                                    <p:anim calcmode="lin" valueType="num">
                                      <p:cBhvr>
                                        <p:cTn id="8" dur="500" fill="hold"/>
                                        <p:tgtEl>
                                          <p:spTgt spid="511"/>
                                        </p:tgtEl>
                                        <p:attrNameLst>
                                          <p:attrName>ppt_x</p:attrName>
                                        </p:attrNameLst>
                                      </p:cBhvr>
                                      <p:tavLst>
                                        <p:tav tm="0">
                                          <p:val>
                                            <p:strVal val="#ppt_x"/>
                                          </p:val>
                                        </p:tav>
                                        <p:tav tm="100000">
                                          <p:val>
                                            <p:strVal val="#ppt_x"/>
                                          </p:val>
                                        </p:tav>
                                      </p:tavLst>
                                    </p:anim>
                                    <p:anim calcmode="lin" valueType="num">
                                      <p:cBhvr>
                                        <p:cTn id="9" dur="500" fill="hold"/>
                                        <p:tgtEl>
                                          <p:spTgt spid="5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39A349F-FE15-9CB0-0E43-A36A8B3FCABA}"/>
              </a:ext>
            </a:extLst>
          </p:cNvPr>
          <p:cNvGrpSpPr/>
          <p:nvPr/>
        </p:nvGrpSpPr>
        <p:grpSpPr>
          <a:xfrm>
            <a:off x="0" y="0"/>
            <a:ext cx="3865613" cy="514783"/>
            <a:chOff x="0" y="0"/>
            <a:chExt cx="3865613" cy="514783"/>
          </a:xfrm>
        </p:grpSpPr>
        <p:sp>
          <p:nvSpPr>
            <p:cNvPr id="3" name="Google Shape;336;p26">
              <a:extLst>
                <a:ext uri="{FF2B5EF4-FFF2-40B4-BE49-F238E27FC236}">
                  <a16:creationId xmlns:a16="http://schemas.microsoft.com/office/drawing/2014/main" id="{9EA38B39-3E5D-21B0-4C0C-6380DC6181CD}"/>
                </a:ext>
              </a:extLst>
            </p:cNvPr>
            <p:cNvSpPr/>
            <p:nvPr/>
          </p:nvSpPr>
          <p:spPr>
            <a:xfrm>
              <a:off x="0" y="14"/>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910E8B1C-FC4B-D127-E0E7-CBBA39D0DB00}"/>
                </a:ext>
              </a:extLst>
            </p:cNvPr>
            <p:cNvSpPr txBox="1"/>
            <p:nvPr/>
          </p:nvSpPr>
          <p:spPr>
            <a:xfrm>
              <a:off x="547261" y="0"/>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Các chỉ số KPIs đánh giá chương trình thu hút khách hàng</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18" name="Google Shape;423;p28">
            <a:extLst>
              <a:ext uri="{FF2B5EF4-FFF2-40B4-BE49-F238E27FC236}">
                <a16:creationId xmlns:a16="http://schemas.microsoft.com/office/drawing/2014/main" id="{99DB924C-AC29-F708-9728-B94D6AE1525E}"/>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3. </a:t>
            </a:r>
            <a:r>
              <a:rPr lang="vi-VN" sz="2000" b="1">
                <a:solidFill>
                  <a:schemeClr val="dk2"/>
                </a:solidFill>
                <a:latin typeface="Fira Sans Extra Condensed"/>
                <a:ea typeface="Fira Sans Extra Condensed"/>
                <a:cs typeface="Fira Sans Extra Condensed"/>
                <a:sym typeface="Fira Sans Extra Condensed"/>
              </a:rPr>
              <a:t>Giá trị khách hàng thu hút được trong dài hạn</a:t>
            </a:r>
            <a:endParaRPr sz="2000" b="1">
              <a:solidFill>
                <a:schemeClr val="dk2"/>
              </a:solidFill>
              <a:latin typeface="Fira Sans Extra Condensed"/>
              <a:ea typeface="Fira Sans Extra Condensed"/>
              <a:cs typeface="Fira Sans Extra Condensed"/>
              <a:sym typeface="Fira Sans Extra Condensed"/>
            </a:endParaRPr>
          </a:p>
        </p:txBody>
      </p:sp>
      <p:sp>
        <p:nvSpPr>
          <p:cNvPr id="2" name="Google Shape;511;p30">
            <a:extLst>
              <a:ext uri="{FF2B5EF4-FFF2-40B4-BE49-F238E27FC236}">
                <a16:creationId xmlns:a16="http://schemas.microsoft.com/office/drawing/2014/main" id="{D996EE1C-B7A0-57F5-C929-3525C653E304}"/>
              </a:ext>
            </a:extLst>
          </p:cNvPr>
          <p:cNvSpPr/>
          <p:nvPr/>
        </p:nvSpPr>
        <p:spPr>
          <a:xfrm>
            <a:off x="479585" y="978834"/>
            <a:ext cx="8018969" cy="1238784"/>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08;p48">
            <a:extLst>
              <a:ext uri="{FF2B5EF4-FFF2-40B4-BE49-F238E27FC236}">
                <a16:creationId xmlns:a16="http://schemas.microsoft.com/office/drawing/2014/main" id="{633330F7-8E27-567E-DC09-DCB46FF8FA65}"/>
              </a:ext>
            </a:extLst>
          </p:cNvPr>
          <p:cNvSpPr/>
          <p:nvPr/>
        </p:nvSpPr>
        <p:spPr>
          <a:xfrm>
            <a:off x="365983" y="1099062"/>
            <a:ext cx="8018969" cy="998328"/>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en-US">
                <a:solidFill>
                  <a:schemeClr val="dk1"/>
                </a:solidFill>
                <a:latin typeface="Roboto" panose="02000000000000000000" pitchFamily="2" charset="0"/>
                <a:ea typeface="Roboto" panose="02000000000000000000" pitchFamily="2" charset="0"/>
                <a:cs typeface="Roboto" panose="02000000000000000000" pitchFamily="2" charset="0"/>
                <a:sym typeface="Roboto"/>
              </a:rPr>
              <a:t>Mục tiêu mà doanh nghiệp nhắm đến trong nỗ lực giảm thiểu CAC và thu hút nhiều khách hàng tiềm năng có khả năng chuyển đổi cao là Referral hay WOM - giải pháp sở hữu thêm khách hàng tiềm năng với CAC là 0 đồng thông qua lời giới thiệu sản phẩm/dịch vụ từ khách hàng đã trải nghiệm đến những khách hàng tiềm năng khác.</a:t>
            </a:r>
            <a:endPar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p:txBody>
      </p:sp>
      <p:pic>
        <p:nvPicPr>
          <p:cNvPr id="8" name="Picture 7">
            <a:extLst>
              <a:ext uri="{FF2B5EF4-FFF2-40B4-BE49-F238E27FC236}">
                <a16:creationId xmlns:a16="http://schemas.microsoft.com/office/drawing/2014/main" id="{EDA9490C-D7BE-5177-A6DD-88A6E2D545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2027" y="2287047"/>
            <a:ext cx="4639945" cy="2692400"/>
          </a:xfrm>
          <a:prstGeom prst="rect">
            <a:avLst/>
          </a:prstGeom>
          <a:noFill/>
          <a:ln>
            <a:noFill/>
          </a:ln>
        </p:spPr>
      </p:pic>
    </p:spTree>
    <p:extLst>
      <p:ext uri="{BB962C8B-B14F-4D97-AF65-F5344CB8AC3E}">
        <p14:creationId xmlns:p14="http://schemas.microsoft.com/office/powerpoint/2010/main" val="32130879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par>
                                <p:cTn id="16" presetID="14"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A1E89B-7B4F-A5EB-42C4-1074D79FBAF0}"/>
              </a:ext>
            </a:extLst>
          </p:cNvPr>
          <p:cNvGrpSpPr/>
          <p:nvPr/>
        </p:nvGrpSpPr>
        <p:grpSpPr>
          <a:xfrm>
            <a:off x="0" y="-12954"/>
            <a:ext cx="3865611" cy="519129"/>
            <a:chOff x="0" y="-12954"/>
            <a:chExt cx="3865611" cy="519129"/>
          </a:xfrm>
        </p:grpSpPr>
        <p:sp>
          <p:nvSpPr>
            <p:cNvPr id="3" name="Google Shape;345;p26">
              <a:extLst>
                <a:ext uri="{FF2B5EF4-FFF2-40B4-BE49-F238E27FC236}">
                  <a16:creationId xmlns:a16="http://schemas.microsoft.com/office/drawing/2014/main" id="{648482B3-17FD-0FCB-7636-3E6EEB34BE4F}"/>
                </a:ext>
              </a:extLst>
            </p:cNvPr>
            <p:cNvSpPr/>
            <p:nvPr/>
          </p:nvSpPr>
          <p:spPr>
            <a:xfrm>
              <a:off x="0" y="-10434"/>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5F69B60C-33BE-53C1-CB64-C9DF2933796E}"/>
                </a:ext>
              </a:extLst>
            </p:cNvPr>
            <p:cNvSpPr txBox="1"/>
            <p:nvPr/>
          </p:nvSpPr>
          <p:spPr>
            <a:xfrm>
              <a:off x="547261" y="-12954"/>
              <a:ext cx="3318350" cy="519129"/>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Những công cụ CRM tác nghiệp giúp thu hút khách hàng </a:t>
              </a:r>
            </a:p>
          </p:txBody>
        </p:sp>
      </p:grpSp>
      <p:sp>
        <p:nvSpPr>
          <p:cNvPr id="6" name="Google Shape;423;p28">
            <a:extLst>
              <a:ext uri="{FF2B5EF4-FFF2-40B4-BE49-F238E27FC236}">
                <a16:creationId xmlns:a16="http://schemas.microsoft.com/office/drawing/2014/main" id="{1CA80B17-A628-5715-9140-379F49743758}"/>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1. Lead management - Quản lý khách hàng tiềm năng</a:t>
            </a:r>
            <a:endParaRPr sz="2000" b="1">
              <a:solidFill>
                <a:schemeClr val="dk2"/>
              </a:solidFill>
              <a:latin typeface="Fira Sans Extra Condensed"/>
              <a:ea typeface="Fira Sans Extra Condensed"/>
              <a:cs typeface="Fira Sans Extra Condensed"/>
              <a:sym typeface="Fira Sans Extra Condensed"/>
            </a:endParaRPr>
          </a:p>
        </p:txBody>
      </p:sp>
      <p:pic>
        <p:nvPicPr>
          <p:cNvPr id="7" name="Picture 6">
            <a:extLst>
              <a:ext uri="{FF2B5EF4-FFF2-40B4-BE49-F238E27FC236}">
                <a16:creationId xmlns:a16="http://schemas.microsoft.com/office/drawing/2014/main" id="{9B0981DC-3CBC-496A-AD87-5E05735CB1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9526" y="1175820"/>
            <a:ext cx="4673356" cy="3106094"/>
          </a:xfrm>
          <a:prstGeom prst="rect">
            <a:avLst/>
          </a:prstGeom>
          <a:noFill/>
          <a:ln>
            <a:noFill/>
          </a:ln>
        </p:spPr>
      </p:pic>
      <p:sp>
        <p:nvSpPr>
          <p:cNvPr id="8" name="TextBox 7">
            <a:extLst>
              <a:ext uri="{FF2B5EF4-FFF2-40B4-BE49-F238E27FC236}">
                <a16:creationId xmlns:a16="http://schemas.microsoft.com/office/drawing/2014/main" id="{8AFF561A-33BA-F50D-D749-3199875DF431}"/>
              </a:ext>
            </a:extLst>
          </p:cNvPr>
          <p:cNvSpPr txBox="1"/>
          <p:nvPr/>
        </p:nvSpPr>
        <p:spPr>
          <a:xfrm>
            <a:off x="469089" y="1282317"/>
            <a:ext cx="3601119" cy="2893100"/>
          </a:xfrm>
          <a:prstGeom prst="rect">
            <a:avLst/>
          </a:prstGeom>
          <a:noFill/>
        </p:spPr>
        <p:txBody>
          <a:bodyPr wrap="square" rtlCol="0">
            <a:spAutoFit/>
          </a:bodyPr>
          <a:lstStyle/>
          <a:p>
            <a:pPr algn="just"/>
            <a:r>
              <a:rPr lang="vi-VN" b="1">
                <a:solidFill>
                  <a:srgbClr val="6E7DC3"/>
                </a:solidFill>
                <a:latin typeface="Roboto" panose="02000000000000000000" pitchFamily="2" charset="0"/>
                <a:ea typeface="Roboto" panose="02000000000000000000" pitchFamily="2" charset="0"/>
                <a:cs typeface="Roboto" panose="02000000000000000000" pitchFamily="2" charset="0"/>
              </a:rPr>
              <a:t>Lead</a:t>
            </a:r>
            <a:r>
              <a:rPr lang="vi-VN">
                <a:latin typeface="Roboto" panose="02000000000000000000" pitchFamily="2" charset="0"/>
                <a:ea typeface="Roboto" panose="02000000000000000000" pitchFamily="2" charset="0"/>
                <a:cs typeface="Roboto" panose="02000000000000000000" pitchFamily="2" charset="0"/>
              </a:rPr>
              <a:t> được hiểu tất cả các khách hàng tiềm năng đến từ tất cả các kênh doanh nghiệp đầu tư: Facebook (comment, inbox), Zalo, Web, Hotline…</a:t>
            </a:r>
          </a:p>
          <a:p>
            <a:pPr algn="just"/>
            <a:r>
              <a:rPr lang="vi-VN">
                <a:solidFill>
                  <a:srgbClr val="6E7DC3"/>
                </a:solidFill>
                <a:latin typeface="Roboto" panose="02000000000000000000" pitchFamily="2" charset="0"/>
                <a:ea typeface="Roboto" panose="02000000000000000000" pitchFamily="2" charset="0"/>
                <a:cs typeface="Roboto" panose="02000000000000000000" pitchFamily="2" charset="0"/>
              </a:rPr>
              <a:t>Lead Management </a:t>
            </a:r>
            <a:r>
              <a:rPr lang="vi-VN">
                <a:latin typeface="Roboto" panose="02000000000000000000" pitchFamily="2" charset="0"/>
                <a:ea typeface="Roboto" panose="02000000000000000000" pitchFamily="2" charset="0"/>
                <a:cs typeface="Roboto" panose="02000000000000000000" pitchFamily="2" charset="0"/>
              </a:rPr>
              <a:t>là hoạt động quản lý khách hàng tiềm năng trong suốt hành trình mua hàng của họ: Họ biết đến thương hiệu từ kênh nào? Bao nhiêu trong số khách hàng chuyển sang yêu thích/ quan tâm? Tỉ lệ mua là bao nhiêu? Họ có mua lại hay không? … qua đó giúp người quản lý xác định được vấn đề cần giải quyết và các cơ hội để đầu tư.</a:t>
            </a:r>
          </a:p>
        </p:txBody>
      </p:sp>
    </p:spTree>
    <p:extLst>
      <p:ext uri="{BB962C8B-B14F-4D97-AF65-F5344CB8AC3E}">
        <p14:creationId xmlns:p14="http://schemas.microsoft.com/office/powerpoint/2010/main" val="897846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5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B450640-A162-34E4-1DC6-2EA46EE6EE5F}"/>
              </a:ext>
            </a:extLst>
          </p:cNvPr>
          <p:cNvGrpSpPr/>
          <p:nvPr/>
        </p:nvGrpSpPr>
        <p:grpSpPr>
          <a:xfrm>
            <a:off x="0" y="-12954"/>
            <a:ext cx="3865611" cy="519129"/>
            <a:chOff x="0" y="-12954"/>
            <a:chExt cx="3865611" cy="519129"/>
          </a:xfrm>
        </p:grpSpPr>
        <p:sp>
          <p:nvSpPr>
            <p:cNvPr id="4" name="Google Shape;345;p26">
              <a:extLst>
                <a:ext uri="{FF2B5EF4-FFF2-40B4-BE49-F238E27FC236}">
                  <a16:creationId xmlns:a16="http://schemas.microsoft.com/office/drawing/2014/main" id="{AFF9BA31-6AA4-B2EA-0366-5B06A7CB9F5C}"/>
                </a:ext>
              </a:extLst>
            </p:cNvPr>
            <p:cNvSpPr/>
            <p:nvPr/>
          </p:nvSpPr>
          <p:spPr>
            <a:xfrm>
              <a:off x="0" y="-10434"/>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VIII</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14FE501C-014C-06D2-47C3-D1678D6918C3}"/>
                </a:ext>
              </a:extLst>
            </p:cNvPr>
            <p:cNvSpPr txBox="1"/>
            <p:nvPr/>
          </p:nvSpPr>
          <p:spPr>
            <a:xfrm>
              <a:off x="547261" y="-12954"/>
              <a:ext cx="3318350" cy="519129"/>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Những công cụ CRM tác nghiệp giúp thu hút khách hàng </a:t>
              </a:r>
            </a:p>
          </p:txBody>
        </p:sp>
      </p:grpSp>
      <p:sp>
        <p:nvSpPr>
          <p:cNvPr id="6" name="Google Shape;423;p28">
            <a:extLst>
              <a:ext uri="{FF2B5EF4-FFF2-40B4-BE49-F238E27FC236}">
                <a16:creationId xmlns:a16="http://schemas.microsoft.com/office/drawing/2014/main" id="{606D42C3-18A0-42B1-3C91-7AE0AEF4D367}"/>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1. Lead management - Quản lý khách hàng tiềm năng</a:t>
            </a:r>
            <a:endParaRPr sz="2000" b="1">
              <a:solidFill>
                <a:schemeClr val="dk2"/>
              </a:solidFill>
              <a:latin typeface="Fira Sans Extra Condensed"/>
              <a:ea typeface="Fira Sans Extra Condensed"/>
              <a:cs typeface="Fira Sans Extra Condensed"/>
              <a:sym typeface="Fira Sans Extra Condensed"/>
            </a:endParaRPr>
          </a:p>
        </p:txBody>
      </p:sp>
      <p:sp>
        <p:nvSpPr>
          <p:cNvPr id="7" name="TextBox 6">
            <a:extLst>
              <a:ext uri="{FF2B5EF4-FFF2-40B4-BE49-F238E27FC236}">
                <a16:creationId xmlns:a16="http://schemas.microsoft.com/office/drawing/2014/main" id="{7F2D0026-2CE0-E3D0-3D38-DE3D810A0FF0}"/>
              </a:ext>
            </a:extLst>
          </p:cNvPr>
          <p:cNvSpPr txBox="1"/>
          <p:nvPr/>
        </p:nvSpPr>
        <p:spPr>
          <a:xfrm>
            <a:off x="4909283" y="1946591"/>
            <a:ext cx="3318351" cy="1600438"/>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Quản lý khách hàng tiềm năng là quá trình lưu trữ, sắp xếp, cập nhật dữ liệu lead và lịch sử hoạt động bán hàng. Doanh nghiệp sử dụng công cụ (như phần mềm CRM) để theo dõi khách hàng tiềm năng và xác định các loại dữ liệu muốn thu thập.</a:t>
            </a:r>
          </a:p>
        </p:txBody>
      </p:sp>
      <p:pic>
        <p:nvPicPr>
          <p:cNvPr id="8" name="Picture 7">
            <a:extLst>
              <a:ext uri="{FF2B5EF4-FFF2-40B4-BE49-F238E27FC236}">
                <a16:creationId xmlns:a16="http://schemas.microsoft.com/office/drawing/2014/main" id="{2F812097-9E8F-2D4A-BC0D-24DE7F2EC19B}"/>
              </a:ext>
            </a:extLst>
          </p:cNvPr>
          <p:cNvPicPr>
            <a:picLocks noChangeAspect="1"/>
          </p:cNvPicPr>
          <p:nvPr/>
        </p:nvPicPr>
        <p:blipFill rotWithShape="1">
          <a:blip r:embed="rId3">
            <a:extLst>
              <a:ext uri="{28A0092B-C50C-407E-A947-70E740481C1C}">
                <a14:useLocalDpi xmlns:a14="http://schemas.microsoft.com/office/drawing/2010/main" val="0"/>
              </a:ext>
            </a:extLst>
          </a:blip>
          <a:srcRect l="7227" t="6330" r="5469" b="13049"/>
          <a:stretch/>
        </p:blipFill>
        <p:spPr bwMode="auto">
          <a:xfrm>
            <a:off x="547261" y="1301410"/>
            <a:ext cx="4168347" cy="2890800"/>
          </a:xfrm>
          <a:prstGeom prst="rect">
            <a:avLst/>
          </a:prstGeom>
          <a:noFill/>
          <a:ln>
            <a:noFill/>
          </a:ln>
        </p:spPr>
      </p:pic>
    </p:spTree>
    <p:extLst>
      <p:ext uri="{BB962C8B-B14F-4D97-AF65-F5344CB8AC3E}">
        <p14:creationId xmlns:p14="http://schemas.microsoft.com/office/powerpoint/2010/main" val="197714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950B87D-5224-AD3B-E141-257FF6BF7366}"/>
              </a:ext>
            </a:extLst>
          </p:cNvPr>
          <p:cNvGrpSpPr/>
          <p:nvPr/>
        </p:nvGrpSpPr>
        <p:grpSpPr>
          <a:xfrm>
            <a:off x="0" y="-12954"/>
            <a:ext cx="3865611" cy="519129"/>
            <a:chOff x="0" y="-12954"/>
            <a:chExt cx="3865611" cy="519129"/>
          </a:xfrm>
        </p:grpSpPr>
        <p:sp>
          <p:nvSpPr>
            <p:cNvPr id="4" name="Google Shape;345;p26">
              <a:extLst>
                <a:ext uri="{FF2B5EF4-FFF2-40B4-BE49-F238E27FC236}">
                  <a16:creationId xmlns:a16="http://schemas.microsoft.com/office/drawing/2014/main" id="{733FBCA4-CFA0-1880-5322-91A4EFAD9A36}"/>
                </a:ext>
              </a:extLst>
            </p:cNvPr>
            <p:cNvSpPr/>
            <p:nvPr/>
          </p:nvSpPr>
          <p:spPr>
            <a:xfrm>
              <a:off x="0" y="-10434"/>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VIII</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08837C25-1171-FBD0-E06D-1BF5BF676AFF}"/>
                </a:ext>
              </a:extLst>
            </p:cNvPr>
            <p:cNvSpPr txBox="1"/>
            <p:nvPr/>
          </p:nvSpPr>
          <p:spPr>
            <a:xfrm>
              <a:off x="547261" y="-12954"/>
              <a:ext cx="3318350" cy="519129"/>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Những công cụ CRM tác nghiệp giúp thu hút khách hàng </a:t>
              </a:r>
            </a:p>
          </p:txBody>
        </p:sp>
      </p:grpSp>
      <p:sp>
        <p:nvSpPr>
          <p:cNvPr id="6" name="Google Shape;423;p28">
            <a:extLst>
              <a:ext uri="{FF2B5EF4-FFF2-40B4-BE49-F238E27FC236}">
                <a16:creationId xmlns:a16="http://schemas.microsoft.com/office/drawing/2014/main" id="{4DBCBDA3-7597-19E0-04D1-DAB80C84040C}"/>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Campaign management - Quản lý chiến dịch</a:t>
            </a:r>
            <a:endParaRPr sz="2000" b="1">
              <a:solidFill>
                <a:schemeClr val="dk2"/>
              </a:solidFill>
              <a:latin typeface="Fira Sans Extra Condensed"/>
              <a:ea typeface="Fira Sans Extra Condensed"/>
              <a:cs typeface="Fira Sans Extra Condensed"/>
              <a:sym typeface="Fira Sans Extra Condensed"/>
            </a:endParaRPr>
          </a:p>
        </p:txBody>
      </p:sp>
      <p:sp>
        <p:nvSpPr>
          <p:cNvPr id="7" name="Google Shape;511;p30">
            <a:extLst>
              <a:ext uri="{FF2B5EF4-FFF2-40B4-BE49-F238E27FC236}">
                <a16:creationId xmlns:a16="http://schemas.microsoft.com/office/drawing/2014/main" id="{537B929E-0DD2-AAF9-5BB5-627BAB00734E}"/>
              </a:ext>
            </a:extLst>
          </p:cNvPr>
          <p:cNvSpPr/>
          <p:nvPr/>
        </p:nvSpPr>
        <p:spPr>
          <a:xfrm>
            <a:off x="479585" y="978834"/>
            <a:ext cx="8018969" cy="1238784"/>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08;p48">
            <a:extLst>
              <a:ext uri="{FF2B5EF4-FFF2-40B4-BE49-F238E27FC236}">
                <a16:creationId xmlns:a16="http://schemas.microsoft.com/office/drawing/2014/main" id="{C8454405-D1FC-2E89-6C1F-39147332641B}"/>
              </a:ext>
            </a:extLst>
          </p:cNvPr>
          <p:cNvSpPr/>
          <p:nvPr/>
        </p:nvSpPr>
        <p:spPr>
          <a:xfrm>
            <a:off x="365983" y="1099062"/>
            <a:ext cx="8018969" cy="998328"/>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Phần mềm quản lý chiến dịch được triển khai rộng rãi trong môi trường B2C và ngày càng nhiều trong môi trường B2B để thu hút khách hàng mới. </a:t>
            </a:r>
          </a:p>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Người quản lý chiến dịch thiết kế, thực hiện và đo lường các chiến dịch tiếp thị với sự hỗ trợ của công nghệ CRM. Đây thường là các chiến dịch trên các nền tảng đa phương tiện từ thư trực tiếp, thư điện tử, fax, điện thoại đi và SMS.</a:t>
            </a:r>
          </a:p>
        </p:txBody>
      </p:sp>
      <p:sp>
        <p:nvSpPr>
          <p:cNvPr id="9" name="TextBox 8">
            <a:extLst>
              <a:ext uri="{FF2B5EF4-FFF2-40B4-BE49-F238E27FC236}">
                <a16:creationId xmlns:a16="http://schemas.microsoft.com/office/drawing/2014/main" id="{B575794F-F5EC-3E84-EBBD-231FA5C2A0F7}"/>
              </a:ext>
            </a:extLst>
          </p:cNvPr>
          <p:cNvSpPr txBox="1"/>
          <p:nvPr/>
        </p:nvSpPr>
        <p:spPr>
          <a:xfrm>
            <a:off x="479585" y="2414422"/>
            <a:ext cx="3622858" cy="1600438"/>
          </a:xfrm>
          <a:prstGeom prst="rect">
            <a:avLst/>
          </a:prstGeom>
          <a:noFill/>
        </p:spPr>
        <p:txBody>
          <a:bodyPr wrap="square" rtlCol="0">
            <a:spAutoFit/>
          </a:bodyPr>
          <a:lstStyle/>
          <a:p>
            <a:pPr algn="just"/>
            <a:r>
              <a:rPr lang="en-US">
                <a:latin typeface="Roboto" panose="02000000000000000000" pitchFamily="2" charset="0"/>
                <a:ea typeface="Roboto" panose="02000000000000000000" pitchFamily="2" charset="0"/>
                <a:cs typeface="Roboto" panose="02000000000000000000" pitchFamily="2" charset="0"/>
              </a:rPr>
              <a:t>Quản lý chiến dịch sẽ giúp bạn:</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Quản lý chiến dịch </a:t>
            </a:r>
            <a:r>
              <a:rPr lang="en-US">
                <a:latin typeface="Roboto" panose="02000000000000000000" pitchFamily="2" charset="0"/>
                <a:ea typeface="Roboto" panose="02000000000000000000" pitchFamily="2" charset="0"/>
                <a:cs typeface="Roboto" panose="02000000000000000000" pitchFamily="2" charset="0"/>
              </a:rPr>
              <a:t>hiệu quả hơn.</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Thực hiện chiến dịch đa kênh dễ dàng hơn</a:t>
            </a:r>
            <a:r>
              <a:rPr lang="en-US">
                <a:latin typeface="Roboto" panose="02000000000000000000" pitchFamily="2" charset="0"/>
                <a:ea typeface="Roboto" panose="02000000000000000000" pitchFamily="2" charset="0"/>
                <a:cs typeface="Roboto" panose="02000000000000000000" pitchFamily="2" charset="0"/>
              </a:rPr>
              <a:t>.</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Đánh giá hiệu quả chiến dịch chính xác</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Gom nhóm và phân loại các chiến dịch một cách thuận tiện</a:t>
            </a:r>
            <a:r>
              <a:rPr lang="en-US">
                <a:latin typeface="Roboto" panose="02000000000000000000" pitchFamily="2" charset="0"/>
                <a:ea typeface="Roboto" panose="02000000000000000000" pitchFamily="2" charset="0"/>
                <a:cs typeface="Roboto" panose="02000000000000000000" pitchFamily="2" charset="0"/>
              </a:rPr>
              <a:t>.</a:t>
            </a:r>
          </a:p>
        </p:txBody>
      </p:sp>
      <p:pic>
        <p:nvPicPr>
          <p:cNvPr id="17412" name="Picture 4" descr="What is Marketing Campaign Management? Ultimate Guide">
            <a:extLst>
              <a:ext uri="{FF2B5EF4-FFF2-40B4-BE49-F238E27FC236}">
                <a16:creationId xmlns:a16="http://schemas.microsoft.com/office/drawing/2014/main" id="{5C6B3A8F-AF59-FD07-82FD-1AFBC808A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656" y="2337846"/>
            <a:ext cx="3845895" cy="257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73386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500"/>
                                        <p:tgtEl>
                                          <p:spTgt spid="9"/>
                                        </p:tgtEl>
                                      </p:cBhvr>
                                    </p:animEffect>
                                  </p:childTnLst>
                                </p:cTn>
                              </p:par>
                              <p:par>
                                <p:cTn id="19" presetID="6" presetClass="entr" presetSubtype="16" fill="hold" nodeType="withEffect">
                                  <p:stCondLst>
                                    <p:cond delay="0"/>
                                  </p:stCondLst>
                                  <p:childTnLst>
                                    <p:set>
                                      <p:cBhvr>
                                        <p:cTn id="20" dur="1" fill="hold">
                                          <p:stCondLst>
                                            <p:cond delay="0"/>
                                          </p:stCondLst>
                                        </p:cTn>
                                        <p:tgtEl>
                                          <p:spTgt spid="17412"/>
                                        </p:tgtEl>
                                        <p:attrNameLst>
                                          <p:attrName>style.visibility</p:attrName>
                                        </p:attrNameLst>
                                      </p:cBhvr>
                                      <p:to>
                                        <p:strVal val="visible"/>
                                      </p:to>
                                    </p:set>
                                    <p:animEffect transition="in" filter="circle(in)">
                                      <p:cBhvr>
                                        <p:cTn id="21"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descr="Free vector asian women collection in different ages">
            <a:extLst>
              <a:ext uri="{FF2B5EF4-FFF2-40B4-BE49-F238E27FC236}">
                <a16:creationId xmlns:a16="http://schemas.microsoft.com/office/drawing/2014/main" id="{034E9442-A39F-BC1B-D296-7314D85867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1" t="22413" b="16427"/>
          <a:stretch/>
        </p:blipFill>
        <p:spPr bwMode="auto">
          <a:xfrm>
            <a:off x="5373638" y="1677895"/>
            <a:ext cx="2700987" cy="1688758"/>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Free vector bride and groom getting married">
            <a:extLst>
              <a:ext uri="{FF2B5EF4-FFF2-40B4-BE49-F238E27FC236}">
                <a16:creationId xmlns:a16="http://schemas.microsoft.com/office/drawing/2014/main" id="{297DFF4B-2789-9F80-D596-65CFF469E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375" y="1711128"/>
            <a:ext cx="1255241" cy="125524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0298350-9234-5956-8B3B-42A091EBF486}"/>
              </a:ext>
            </a:extLst>
          </p:cNvPr>
          <p:cNvGrpSpPr/>
          <p:nvPr/>
        </p:nvGrpSpPr>
        <p:grpSpPr>
          <a:xfrm>
            <a:off x="0" y="-12954"/>
            <a:ext cx="3865611" cy="519129"/>
            <a:chOff x="0" y="-12954"/>
            <a:chExt cx="3865611" cy="519129"/>
          </a:xfrm>
        </p:grpSpPr>
        <p:sp>
          <p:nvSpPr>
            <p:cNvPr id="4" name="Google Shape;345;p26">
              <a:extLst>
                <a:ext uri="{FF2B5EF4-FFF2-40B4-BE49-F238E27FC236}">
                  <a16:creationId xmlns:a16="http://schemas.microsoft.com/office/drawing/2014/main" id="{47478082-81D2-C997-6D38-6350531B55A2}"/>
                </a:ext>
              </a:extLst>
            </p:cNvPr>
            <p:cNvSpPr/>
            <p:nvPr/>
          </p:nvSpPr>
          <p:spPr>
            <a:xfrm>
              <a:off x="0" y="-10434"/>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VIII</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6D5B2C3E-1FC6-4773-DDA4-D9F90A89CD7A}"/>
                </a:ext>
              </a:extLst>
            </p:cNvPr>
            <p:cNvSpPr txBox="1"/>
            <p:nvPr/>
          </p:nvSpPr>
          <p:spPr>
            <a:xfrm>
              <a:off x="547261" y="-12954"/>
              <a:ext cx="3318350" cy="519129"/>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Những công cụ CRM tác nghiệp giúp thu hút khách hàng </a:t>
              </a:r>
            </a:p>
          </p:txBody>
        </p:sp>
      </p:grpSp>
      <p:sp>
        <p:nvSpPr>
          <p:cNvPr id="6" name="Google Shape;423;p28">
            <a:extLst>
              <a:ext uri="{FF2B5EF4-FFF2-40B4-BE49-F238E27FC236}">
                <a16:creationId xmlns:a16="http://schemas.microsoft.com/office/drawing/2014/main" id="{C79E69B0-075A-DEC3-4F58-83D92596FF88}"/>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3. Event-based marketing - Tiếp thị dựa trên sự kiện</a:t>
            </a:r>
            <a:endParaRPr sz="2000" b="1">
              <a:solidFill>
                <a:schemeClr val="dk2"/>
              </a:solidFill>
              <a:latin typeface="Fira Sans Extra Condensed"/>
              <a:ea typeface="Fira Sans Extra Condensed"/>
              <a:cs typeface="Fira Sans Extra Condensed"/>
              <a:sym typeface="Fira Sans Extra Condensed"/>
            </a:endParaRPr>
          </a:p>
        </p:txBody>
      </p:sp>
      <p:sp>
        <p:nvSpPr>
          <p:cNvPr id="7" name="Google Shape;423;p28">
            <a:extLst>
              <a:ext uri="{FF2B5EF4-FFF2-40B4-BE49-F238E27FC236}">
                <a16:creationId xmlns:a16="http://schemas.microsoft.com/office/drawing/2014/main" id="{D2952689-8B80-C17B-E027-EC6BA323C667}"/>
              </a:ext>
            </a:extLst>
          </p:cNvPr>
          <p:cNvSpPr txBox="1"/>
          <p:nvPr/>
        </p:nvSpPr>
        <p:spPr>
          <a:xfrm>
            <a:off x="680024" y="2906526"/>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4. Support from CRM reporting and analytics</a:t>
            </a:r>
            <a:endParaRPr sz="2000" b="1">
              <a:solidFill>
                <a:schemeClr val="dk2"/>
              </a:solidFill>
              <a:latin typeface="Fira Sans Extra Condensed"/>
              <a:ea typeface="Fira Sans Extra Condensed"/>
              <a:cs typeface="Fira Sans Extra Condensed"/>
              <a:sym typeface="Fira Sans Extra Condensed"/>
            </a:endParaRPr>
          </a:p>
        </p:txBody>
      </p:sp>
      <p:sp>
        <p:nvSpPr>
          <p:cNvPr id="8" name="TextBox 7">
            <a:extLst>
              <a:ext uri="{FF2B5EF4-FFF2-40B4-BE49-F238E27FC236}">
                <a16:creationId xmlns:a16="http://schemas.microsoft.com/office/drawing/2014/main" id="{3C343EDF-D303-1EFF-5D7D-D5C45B3CAD4D}"/>
              </a:ext>
            </a:extLst>
          </p:cNvPr>
          <p:cNvSpPr txBox="1"/>
          <p:nvPr/>
        </p:nvSpPr>
        <p:spPr>
          <a:xfrm>
            <a:off x="680024" y="1032306"/>
            <a:ext cx="7991861" cy="738664"/>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Công cụ này cung cấp cho các công ty cơ hội tiếp cận khách hàng tiềm năng vào những thời điểm có xác suất bán được hàng cao.</a:t>
            </a:r>
          </a:p>
          <a:p>
            <a:pPr algn="just"/>
            <a:r>
              <a:rPr lang="vi-VN">
                <a:latin typeface="Roboto" panose="02000000000000000000" pitchFamily="2" charset="0"/>
                <a:ea typeface="Roboto" panose="02000000000000000000" pitchFamily="2" charset="0"/>
                <a:cs typeface="Roboto" panose="02000000000000000000" pitchFamily="2" charset="0"/>
              </a:rPr>
              <a:t>Nhiều công ty B2C có thể liên kết việc mua hàng với các sự kiện trong giai đoạn cuộc sống. </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4337B79D-E9F5-4C05-D663-A5FA0D7212D1}"/>
              </a:ext>
            </a:extLst>
          </p:cNvPr>
          <p:cNvSpPr txBox="1"/>
          <p:nvPr/>
        </p:nvSpPr>
        <p:spPr>
          <a:xfrm>
            <a:off x="680024" y="3397179"/>
            <a:ext cx="7991861" cy="1169551"/>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Các công cụ CRM tác nghiệp cần được hỗ trợ bởi quá trình phân tích kỹ lưỡng để đảm bảo những đề nghị phù hợp được đưa ra đúng với khách hàng tiềm năng, thông qua đúng kênh và vào đúng thời điểm.</a:t>
            </a:r>
          </a:p>
          <a:p>
            <a:pPr algn="just"/>
            <a:r>
              <a:rPr lang="vi-VN">
                <a:latin typeface="Roboto" panose="02000000000000000000" pitchFamily="2" charset="0"/>
                <a:ea typeface="Roboto" panose="02000000000000000000" pitchFamily="2" charset="0"/>
                <a:cs typeface="Roboto" panose="02000000000000000000" pitchFamily="2" charset="0"/>
              </a:rPr>
              <a:t>Các doanh nghiệp thường có thể truy vấn cơ sở dữ liệu liên quan đến khách hàng hiện tại để tìm gợi ý hướng dẫn cho việc thu hút khách hàng mới.</a:t>
            </a:r>
          </a:p>
        </p:txBody>
      </p:sp>
      <p:pic>
        <p:nvPicPr>
          <p:cNvPr id="23556" name="Picture 4">
            <a:extLst>
              <a:ext uri="{FF2B5EF4-FFF2-40B4-BE49-F238E27FC236}">
                <a16:creationId xmlns:a16="http://schemas.microsoft.com/office/drawing/2014/main" id="{34901E4A-BA34-6496-908F-8E4EDC124A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967" y="1796906"/>
            <a:ext cx="1034249" cy="1034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53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nodeType="withEffect">
                                  <p:stCondLst>
                                    <p:cond delay="0"/>
                                  </p:stCondLst>
                                  <p:childTnLst>
                                    <p:set>
                                      <p:cBhvr>
                                        <p:cTn id="14" dur="1" fill="hold">
                                          <p:stCondLst>
                                            <p:cond delay="0"/>
                                          </p:stCondLst>
                                        </p:cTn>
                                        <p:tgtEl>
                                          <p:spTgt spid="23554"/>
                                        </p:tgtEl>
                                        <p:attrNameLst>
                                          <p:attrName>style.visibility</p:attrName>
                                        </p:attrNameLst>
                                      </p:cBhvr>
                                      <p:to>
                                        <p:strVal val="visible"/>
                                      </p:to>
                                    </p:set>
                                    <p:animEffect transition="in" filter="randombar(horizontal)">
                                      <p:cBhvr>
                                        <p:cTn id="15" dur="500"/>
                                        <p:tgtEl>
                                          <p:spTgt spid="23554"/>
                                        </p:tgtEl>
                                      </p:cBhvr>
                                    </p:animEffect>
                                  </p:childTnLst>
                                </p:cTn>
                              </p:par>
                              <p:par>
                                <p:cTn id="16" presetID="14" presetClass="entr" presetSubtype="10" fill="hold" nodeType="withEffect">
                                  <p:stCondLst>
                                    <p:cond delay="0"/>
                                  </p:stCondLst>
                                  <p:childTnLst>
                                    <p:set>
                                      <p:cBhvr>
                                        <p:cTn id="17" dur="1" fill="hold">
                                          <p:stCondLst>
                                            <p:cond delay="0"/>
                                          </p:stCondLst>
                                        </p:cTn>
                                        <p:tgtEl>
                                          <p:spTgt spid="23556"/>
                                        </p:tgtEl>
                                        <p:attrNameLst>
                                          <p:attrName>style.visibility</p:attrName>
                                        </p:attrNameLst>
                                      </p:cBhvr>
                                      <p:to>
                                        <p:strVal val="visible"/>
                                      </p:to>
                                    </p:set>
                                    <p:animEffect transition="in" filter="randombar(horizontal)">
                                      <p:cBhvr>
                                        <p:cTn id="18" dur="500"/>
                                        <p:tgtEl>
                                          <p:spTgt spid="23556"/>
                                        </p:tgtEl>
                                      </p:cBhvr>
                                    </p:animEffect>
                                  </p:childTnLst>
                                </p:cTn>
                              </p:par>
                              <p:par>
                                <p:cTn id="19" presetID="14" presetClass="entr" presetSubtype="10" fill="hold" nodeType="withEffect">
                                  <p:stCondLst>
                                    <p:cond delay="0"/>
                                  </p:stCondLst>
                                  <p:childTnLst>
                                    <p:set>
                                      <p:cBhvr>
                                        <p:cTn id="20" dur="1" fill="hold">
                                          <p:stCondLst>
                                            <p:cond delay="0"/>
                                          </p:stCondLst>
                                        </p:cTn>
                                        <p:tgtEl>
                                          <p:spTgt spid="23558"/>
                                        </p:tgtEl>
                                        <p:attrNameLst>
                                          <p:attrName>style.visibility</p:attrName>
                                        </p:attrNameLst>
                                      </p:cBhvr>
                                      <p:to>
                                        <p:strVal val="visible"/>
                                      </p:to>
                                    </p:set>
                                    <p:animEffect transition="in" filter="randombar(horizontal)">
                                      <p:cBhvr>
                                        <p:cTn id="21" dur="500"/>
                                        <p:tgtEl>
                                          <p:spTgt spid="235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45AB06B-5C89-B6D6-F927-B1281F45E17E}"/>
              </a:ext>
            </a:extLst>
          </p:cNvPr>
          <p:cNvGrpSpPr/>
          <p:nvPr/>
        </p:nvGrpSpPr>
        <p:grpSpPr>
          <a:xfrm>
            <a:off x="0" y="-12954"/>
            <a:ext cx="3865611" cy="519129"/>
            <a:chOff x="0" y="-12954"/>
            <a:chExt cx="3865611" cy="519129"/>
          </a:xfrm>
        </p:grpSpPr>
        <p:sp>
          <p:nvSpPr>
            <p:cNvPr id="4" name="Google Shape;345;p26">
              <a:extLst>
                <a:ext uri="{FF2B5EF4-FFF2-40B4-BE49-F238E27FC236}">
                  <a16:creationId xmlns:a16="http://schemas.microsoft.com/office/drawing/2014/main" id="{A70957F4-4B0A-76E7-4250-0FC24C1D9D3B}"/>
                </a:ext>
              </a:extLst>
            </p:cNvPr>
            <p:cNvSpPr/>
            <p:nvPr/>
          </p:nvSpPr>
          <p:spPr>
            <a:xfrm>
              <a:off x="0" y="-10434"/>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VIII</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03470729-DED1-92F5-B768-12F0B1C5CCA0}"/>
                </a:ext>
              </a:extLst>
            </p:cNvPr>
            <p:cNvSpPr txBox="1"/>
            <p:nvPr/>
          </p:nvSpPr>
          <p:spPr>
            <a:xfrm>
              <a:off x="547261" y="-12954"/>
              <a:ext cx="3318350" cy="519129"/>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Những công cụ CRM tác nghiệp giúp thu hút khách hàng </a:t>
              </a:r>
            </a:p>
          </p:txBody>
        </p:sp>
      </p:grpSp>
      <p:pic>
        <p:nvPicPr>
          <p:cNvPr id="24578" name="Picture 2" descr="Bonobos clothing store suffers a data breach, hacker leaks 70GB database">
            <a:extLst>
              <a:ext uri="{FF2B5EF4-FFF2-40B4-BE49-F238E27FC236}">
                <a16:creationId xmlns:a16="http://schemas.microsoft.com/office/drawing/2014/main" id="{27A3613B-B433-7B97-8AB8-916B50D52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457" y="1400431"/>
            <a:ext cx="6449086" cy="348653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9;p34">
            <a:extLst>
              <a:ext uri="{FF2B5EF4-FFF2-40B4-BE49-F238E27FC236}">
                <a16:creationId xmlns:a16="http://schemas.microsoft.com/office/drawing/2014/main" id="{E07D93A5-AD84-A47E-FDD5-01D2F415C945}"/>
              </a:ext>
            </a:extLst>
          </p:cNvPr>
          <p:cNvSpPr/>
          <p:nvPr/>
        </p:nvSpPr>
        <p:spPr>
          <a:xfrm>
            <a:off x="1347457" y="691978"/>
            <a:ext cx="6449085" cy="660754"/>
          </a:xfrm>
          <a:prstGeom prst="round2SameRect">
            <a:avLst>
              <a:gd name="adj1" fmla="val 16667"/>
              <a:gd name="adj2" fmla="val 0"/>
            </a:avLst>
          </a:prstGeom>
          <a:solidFill>
            <a:schemeClr val="bg1"/>
          </a:solidFill>
          <a:ln w="28575">
            <a:solidFill>
              <a:schemeClr val="bg2">
                <a:lumMod val="75000"/>
              </a:schemeClr>
            </a:solidFill>
          </a:ln>
        </p:spPr>
        <p:txBody>
          <a:bodyPr spcFirstLastPara="1" wrap="square" lIns="0" tIns="0" rIns="0" bIns="0" anchor="ctr" anchorCtr="0">
            <a:noAutofit/>
          </a:bodyPr>
          <a:lstStyle/>
          <a:p>
            <a:pPr marL="0" marR="0" lvl="0" indent="0" algn="ctr" rtl="0">
              <a:spcBef>
                <a:spcPts val="0"/>
              </a:spcBef>
              <a:spcAft>
                <a:spcPts val="0"/>
              </a:spcAft>
              <a:buNone/>
            </a:pPr>
            <a:r>
              <a:rPr lang="vi-VN" sz="2000" b="1">
                <a:solidFill>
                  <a:schemeClr val="tx1"/>
                </a:solidFill>
                <a:latin typeface="Fira Sans Extra Condensed"/>
                <a:ea typeface="Fira Sans Extra Condensed"/>
                <a:cs typeface="Fira Sans Extra Condensed"/>
                <a:sym typeface="Fira Sans Extra Condensed"/>
              </a:rPr>
              <a:t>BONOBOS SỬ DỤNG PHÂN TÍCH DỰ ĐOÁN ĐỂ TỐI ƯU HÓA CHIẾN LƯỢC THU HÚT KHÁCH HÀNG</a:t>
            </a:r>
            <a:endParaRPr sz="2000" b="1">
              <a:solidFill>
                <a:schemeClr val="tx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11709808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E595E73-A19B-61BC-1FE7-E746FEB17D9F}"/>
              </a:ext>
            </a:extLst>
          </p:cNvPr>
          <p:cNvGrpSpPr/>
          <p:nvPr/>
        </p:nvGrpSpPr>
        <p:grpSpPr>
          <a:xfrm>
            <a:off x="0" y="0"/>
            <a:ext cx="3865615" cy="526714"/>
            <a:chOff x="0" y="8238"/>
            <a:chExt cx="3865615" cy="526714"/>
          </a:xfrm>
        </p:grpSpPr>
        <p:sp>
          <p:nvSpPr>
            <p:cNvPr id="3" name="Google Shape;354;p26">
              <a:extLst>
                <a:ext uri="{FF2B5EF4-FFF2-40B4-BE49-F238E27FC236}">
                  <a16:creationId xmlns:a16="http://schemas.microsoft.com/office/drawing/2014/main" id="{3E829D05-011A-9FB7-7D20-3B2CE60E7069}"/>
                </a:ext>
              </a:extLst>
            </p:cNvPr>
            <p:cNvSpPr/>
            <p:nvPr/>
          </p:nvSpPr>
          <p:spPr>
            <a:xfrm>
              <a:off x="0" y="8967"/>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IX</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556102DF-E2B6-489B-8B68-1600D7733514}"/>
                </a:ext>
              </a:extLst>
            </p:cNvPr>
            <p:cNvSpPr txBox="1"/>
            <p:nvPr/>
          </p:nvSpPr>
          <p:spPr>
            <a:xfrm>
              <a:off x="547265" y="8238"/>
              <a:ext cx="3318350" cy="52671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Ví dụ về chiến lược thu hút khách hàng </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6" name="Google Shape;423;p28">
            <a:extLst>
              <a:ext uri="{FF2B5EF4-FFF2-40B4-BE49-F238E27FC236}">
                <a16:creationId xmlns:a16="http://schemas.microsoft.com/office/drawing/2014/main" id="{AA9F325A-E2A1-9DAC-CE4B-92320E23A9CB}"/>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1. Tạo ra sự khác biệt về thương hiệu</a:t>
            </a:r>
            <a:endParaRPr sz="2000" b="1">
              <a:solidFill>
                <a:schemeClr val="dk2"/>
              </a:solidFill>
              <a:latin typeface="Fira Sans Extra Condensed"/>
              <a:ea typeface="Fira Sans Extra Condensed"/>
              <a:cs typeface="Fira Sans Extra Condensed"/>
              <a:sym typeface="Fira Sans Extra Condensed"/>
            </a:endParaRPr>
          </a:p>
        </p:txBody>
      </p:sp>
      <p:sp>
        <p:nvSpPr>
          <p:cNvPr id="7" name="Google Shape;511;p30">
            <a:extLst>
              <a:ext uri="{FF2B5EF4-FFF2-40B4-BE49-F238E27FC236}">
                <a16:creationId xmlns:a16="http://schemas.microsoft.com/office/drawing/2014/main" id="{9B6C806A-295B-838D-1AA1-10C6BC120917}"/>
              </a:ext>
            </a:extLst>
          </p:cNvPr>
          <p:cNvSpPr/>
          <p:nvPr/>
        </p:nvSpPr>
        <p:spPr>
          <a:xfrm>
            <a:off x="479585" y="978834"/>
            <a:ext cx="8018969" cy="998328"/>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08;p48">
            <a:extLst>
              <a:ext uri="{FF2B5EF4-FFF2-40B4-BE49-F238E27FC236}">
                <a16:creationId xmlns:a16="http://schemas.microsoft.com/office/drawing/2014/main" id="{03576E64-AB5F-6E26-599A-CFB0D66B0FF6}"/>
              </a:ext>
            </a:extLst>
          </p:cNvPr>
          <p:cNvSpPr/>
          <p:nvPr/>
        </p:nvSpPr>
        <p:spPr>
          <a:xfrm>
            <a:off x="365983" y="978833"/>
            <a:ext cx="8018969" cy="998328"/>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Thị trường có rất nhiều doanh nghiệp cung cấp dịch vụ tương tự doanh nghiệp của bạn. Chính vì vậy, muốn khách hàng chú ý và ưu tiên sản phẩm của bạn hơn, hãy tạo sự khác biệt cho thương hiệu. </a:t>
            </a:r>
          </a:p>
        </p:txBody>
      </p:sp>
      <p:pic>
        <p:nvPicPr>
          <p:cNvPr id="25602" name="Picture 2" descr="Hot and Fresh Pizza 30 minutes delivery guarantee at Dominos">
            <a:extLst>
              <a:ext uri="{FF2B5EF4-FFF2-40B4-BE49-F238E27FC236}">
                <a16:creationId xmlns:a16="http://schemas.microsoft.com/office/drawing/2014/main" id="{2B961C45-9DAC-08BD-3758-15E6E2A137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650"/>
          <a:stretch/>
        </p:blipFill>
        <p:spPr bwMode="auto">
          <a:xfrm>
            <a:off x="479585" y="2571750"/>
            <a:ext cx="3646433" cy="23267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9874118-0A2D-60A0-00AC-7A58AFCDC4D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6704" y="2042886"/>
            <a:ext cx="2137372" cy="2855623"/>
          </a:xfrm>
          <a:prstGeom prst="rect">
            <a:avLst/>
          </a:prstGeom>
          <a:noFill/>
          <a:ln>
            <a:noFill/>
          </a:ln>
        </p:spPr>
      </p:pic>
      <p:pic>
        <p:nvPicPr>
          <p:cNvPr id="10" name="Picture 9">
            <a:extLst>
              <a:ext uri="{FF2B5EF4-FFF2-40B4-BE49-F238E27FC236}">
                <a16:creationId xmlns:a16="http://schemas.microsoft.com/office/drawing/2014/main" id="{DAF6321C-279C-EA63-B66E-32BF516E087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28569" y="2042885"/>
            <a:ext cx="2855624" cy="2855624"/>
          </a:xfrm>
          <a:prstGeom prst="rect">
            <a:avLst/>
          </a:prstGeom>
          <a:noFill/>
          <a:ln>
            <a:noFill/>
          </a:ln>
        </p:spPr>
      </p:pic>
      <p:pic>
        <p:nvPicPr>
          <p:cNvPr id="11" name="Picture 10">
            <a:extLst>
              <a:ext uri="{FF2B5EF4-FFF2-40B4-BE49-F238E27FC236}">
                <a16:creationId xmlns:a16="http://schemas.microsoft.com/office/drawing/2014/main" id="{B86AE92E-4E4F-B171-254D-0D2B181378D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73171" y="2038976"/>
            <a:ext cx="3791782" cy="2859533"/>
          </a:xfrm>
          <a:prstGeom prst="rect">
            <a:avLst/>
          </a:prstGeom>
          <a:noFill/>
          <a:ln>
            <a:noFill/>
          </a:ln>
        </p:spPr>
      </p:pic>
      <p:pic>
        <p:nvPicPr>
          <p:cNvPr id="12" name="Picture 11">
            <a:extLst>
              <a:ext uri="{FF2B5EF4-FFF2-40B4-BE49-F238E27FC236}">
                <a16:creationId xmlns:a16="http://schemas.microsoft.com/office/drawing/2014/main" id="{190619D9-E356-72EC-2DAC-FCF5E424811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2930" y="2042885"/>
            <a:ext cx="2855624" cy="2855624"/>
          </a:xfrm>
          <a:prstGeom prst="rect">
            <a:avLst/>
          </a:prstGeom>
          <a:noFill/>
          <a:ln>
            <a:noFill/>
          </a:ln>
        </p:spPr>
      </p:pic>
    </p:spTree>
    <p:extLst>
      <p:ext uri="{BB962C8B-B14F-4D97-AF65-F5344CB8AC3E}">
        <p14:creationId xmlns:p14="http://schemas.microsoft.com/office/powerpoint/2010/main" val="657635157"/>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5602"/>
                                        </p:tgtEl>
                                        <p:attrNameLst>
                                          <p:attrName>style.visibility</p:attrName>
                                        </p:attrNameLst>
                                      </p:cBhvr>
                                      <p:to>
                                        <p:strVal val="visible"/>
                                      </p:to>
                                    </p:set>
                                    <p:animEffect transition="in" filter="circle(in)">
                                      <p:cBhvr>
                                        <p:cTn id="23" dur="2000"/>
                                        <p:tgtEl>
                                          <p:spTgt spid="2560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horizont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046C4-DDFD-C4C5-E704-85FF844AF459}"/>
              </a:ext>
            </a:extLst>
          </p:cNvPr>
          <p:cNvGrpSpPr/>
          <p:nvPr/>
        </p:nvGrpSpPr>
        <p:grpSpPr>
          <a:xfrm>
            <a:off x="0" y="0"/>
            <a:ext cx="3865615" cy="526714"/>
            <a:chOff x="0" y="8238"/>
            <a:chExt cx="3865615" cy="526714"/>
          </a:xfrm>
        </p:grpSpPr>
        <p:sp>
          <p:nvSpPr>
            <p:cNvPr id="4" name="Google Shape;354;p26">
              <a:extLst>
                <a:ext uri="{FF2B5EF4-FFF2-40B4-BE49-F238E27FC236}">
                  <a16:creationId xmlns:a16="http://schemas.microsoft.com/office/drawing/2014/main" id="{680656B5-3618-9BE6-2009-3309F924A2DE}"/>
                </a:ext>
              </a:extLst>
            </p:cNvPr>
            <p:cNvSpPr/>
            <p:nvPr/>
          </p:nvSpPr>
          <p:spPr>
            <a:xfrm>
              <a:off x="0" y="8967"/>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IX</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BE6DD8C6-8345-F486-65BC-2A72F5345EBA}"/>
                </a:ext>
              </a:extLst>
            </p:cNvPr>
            <p:cNvSpPr txBox="1"/>
            <p:nvPr/>
          </p:nvSpPr>
          <p:spPr>
            <a:xfrm>
              <a:off x="547265" y="8238"/>
              <a:ext cx="3318350" cy="52671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Ví dụ về chiến lược thu hút khách hàng </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6" name="Google Shape;423;p28">
            <a:extLst>
              <a:ext uri="{FF2B5EF4-FFF2-40B4-BE49-F238E27FC236}">
                <a16:creationId xmlns:a16="http://schemas.microsoft.com/office/drawing/2014/main" id="{EA7CCF6C-90EB-6438-1054-C769F403AAA9}"/>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000" b="1">
                <a:solidFill>
                  <a:schemeClr val="dk2"/>
                </a:solidFill>
                <a:latin typeface="Fira Sans Extra Condensed"/>
                <a:ea typeface="Fira Sans Extra Condensed"/>
                <a:cs typeface="Fira Sans Extra Condensed"/>
                <a:sym typeface="Fira Sans Extra Condensed"/>
              </a:rPr>
              <a:t>2.</a:t>
            </a:r>
            <a:r>
              <a:rPr lang="en-US" sz="2000" b="1">
                <a:solidFill>
                  <a:schemeClr val="dk2"/>
                </a:solidFill>
                <a:latin typeface="Fira Sans Extra Condensed"/>
                <a:ea typeface="Fira Sans Extra Condensed"/>
                <a:cs typeface="Fira Sans Extra Condensed"/>
                <a:sym typeface="Fira Sans Extra Condensed"/>
              </a:rPr>
              <a:t> </a:t>
            </a:r>
            <a:r>
              <a:rPr lang="vi-VN" sz="2000" b="1">
                <a:solidFill>
                  <a:schemeClr val="dk2"/>
                </a:solidFill>
                <a:latin typeface="Fira Sans Extra Condensed"/>
                <a:ea typeface="Fira Sans Extra Condensed"/>
                <a:cs typeface="Fira Sans Extra Condensed"/>
                <a:sym typeface="Fira Sans Extra Condensed"/>
              </a:rPr>
              <a:t>Tăng cường chiến dịch quảng cáo, tiếp thị</a:t>
            </a:r>
            <a:endParaRPr sz="2000" b="1">
              <a:solidFill>
                <a:schemeClr val="dk2"/>
              </a:solidFill>
              <a:latin typeface="Fira Sans Extra Condensed"/>
              <a:ea typeface="Fira Sans Extra Condensed"/>
              <a:cs typeface="Fira Sans Extra Condensed"/>
              <a:sym typeface="Fira Sans Extra Condensed"/>
            </a:endParaRPr>
          </a:p>
        </p:txBody>
      </p:sp>
      <p:sp>
        <p:nvSpPr>
          <p:cNvPr id="7" name="Google Shape;511;p30">
            <a:extLst>
              <a:ext uri="{FF2B5EF4-FFF2-40B4-BE49-F238E27FC236}">
                <a16:creationId xmlns:a16="http://schemas.microsoft.com/office/drawing/2014/main" id="{300C9660-3457-32B3-91FA-8B4AE0303AFA}"/>
              </a:ext>
            </a:extLst>
          </p:cNvPr>
          <p:cNvSpPr/>
          <p:nvPr/>
        </p:nvSpPr>
        <p:spPr>
          <a:xfrm>
            <a:off x="479585" y="978834"/>
            <a:ext cx="8018969" cy="1657274"/>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08;p48">
            <a:extLst>
              <a:ext uri="{FF2B5EF4-FFF2-40B4-BE49-F238E27FC236}">
                <a16:creationId xmlns:a16="http://schemas.microsoft.com/office/drawing/2014/main" id="{6CD28D3D-938D-EBEC-1840-2BF1607663BE}"/>
              </a:ext>
            </a:extLst>
          </p:cNvPr>
          <p:cNvSpPr/>
          <p:nvPr/>
        </p:nvSpPr>
        <p:spPr>
          <a:xfrm>
            <a:off x="365983" y="978832"/>
            <a:ext cx="8018969" cy="1592917"/>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Một trong những cách để thu hút khách hàng phổ biến nhất hiện nay là Marketing quảng cáo sản phẩm. Marketing sản phẩm vốn đã không còn quá xa lạ với nhiều doanh nghiệp. Tuy nhiên, để phát triển các kế hoạch này một cách hiệu quả thì không hề đơn giản. Với sự phát triển mạnh mẽ của Internet và công nghệ như hiện nay, việc triển khai các kế hoạch marketing online sáng tạo và thuận lợi hơn. Đồng thời giúp thương hiệu tiếp cận khách hàng tiềm năng nhanh chóng.</a:t>
            </a:r>
          </a:p>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Trong đó có hai hình thức quảng cáo, tiếp thị là trả phí và không trả phí. </a:t>
            </a:r>
          </a:p>
        </p:txBody>
      </p:sp>
      <p:pic>
        <p:nvPicPr>
          <p:cNvPr id="27650" name="Picture 2" descr="Free vector mobile phone facebook ads background">
            <a:extLst>
              <a:ext uri="{FF2B5EF4-FFF2-40B4-BE49-F238E27FC236}">
                <a16:creationId xmlns:a16="http://schemas.microsoft.com/office/drawing/2014/main" id="{F91053B7-4729-9F2C-BCA6-822F034AB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618" y="2688503"/>
            <a:ext cx="2341091" cy="2341091"/>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Will Advertising On TikTok Work For Your Brand? 5 Ad Examples">
            <a:extLst>
              <a:ext uri="{FF2B5EF4-FFF2-40B4-BE49-F238E27FC236}">
                <a16:creationId xmlns:a16="http://schemas.microsoft.com/office/drawing/2014/main" id="{D5881459-81C8-4326-0E62-9003CE3D3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709" y="2688503"/>
            <a:ext cx="3961068" cy="2341091"/>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Zalo Ads là gì? Từ A đến Z về Zalo Ads cho doanh nghiệp">
            <a:extLst>
              <a:ext uri="{FF2B5EF4-FFF2-40B4-BE49-F238E27FC236}">
                <a16:creationId xmlns:a16="http://schemas.microsoft.com/office/drawing/2014/main" id="{FC45F895-152B-0CD6-474D-F3CB55A8BA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252" r="35496"/>
          <a:stretch/>
        </p:blipFill>
        <p:spPr bwMode="auto">
          <a:xfrm>
            <a:off x="7206777" y="2688503"/>
            <a:ext cx="1357505" cy="234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8997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650"/>
                                        </p:tgtEl>
                                        <p:attrNameLst>
                                          <p:attrName>style.visibility</p:attrName>
                                        </p:attrNameLst>
                                      </p:cBhvr>
                                      <p:to>
                                        <p:strVal val="visible"/>
                                      </p:to>
                                    </p:set>
                                    <p:animEffect transition="in" filter="fade">
                                      <p:cBhvr>
                                        <p:cTn id="22" dur="500"/>
                                        <p:tgtEl>
                                          <p:spTgt spid="27650"/>
                                        </p:tgtEl>
                                      </p:cBhvr>
                                    </p:animEffect>
                                    <p:anim calcmode="lin" valueType="num">
                                      <p:cBhvr>
                                        <p:cTn id="23" dur="500" fill="hold"/>
                                        <p:tgtEl>
                                          <p:spTgt spid="27650"/>
                                        </p:tgtEl>
                                        <p:attrNameLst>
                                          <p:attrName>ppt_x</p:attrName>
                                        </p:attrNameLst>
                                      </p:cBhvr>
                                      <p:tavLst>
                                        <p:tav tm="0">
                                          <p:val>
                                            <p:strVal val="#ppt_x"/>
                                          </p:val>
                                        </p:tav>
                                        <p:tav tm="100000">
                                          <p:val>
                                            <p:strVal val="#ppt_x"/>
                                          </p:val>
                                        </p:tav>
                                      </p:tavLst>
                                    </p:anim>
                                    <p:anim calcmode="lin" valueType="num">
                                      <p:cBhvr>
                                        <p:cTn id="24" dur="500" fill="hold"/>
                                        <p:tgtEl>
                                          <p:spTgt spid="2765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7652"/>
                                        </p:tgtEl>
                                        <p:attrNameLst>
                                          <p:attrName>style.visibility</p:attrName>
                                        </p:attrNameLst>
                                      </p:cBhvr>
                                      <p:to>
                                        <p:strVal val="visible"/>
                                      </p:to>
                                    </p:set>
                                    <p:animEffect transition="in" filter="fade">
                                      <p:cBhvr>
                                        <p:cTn id="27" dur="500"/>
                                        <p:tgtEl>
                                          <p:spTgt spid="27652"/>
                                        </p:tgtEl>
                                      </p:cBhvr>
                                    </p:animEffect>
                                    <p:anim calcmode="lin" valueType="num">
                                      <p:cBhvr>
                                        <p:cTn id="28" dur="500" fill="hold"/>
                                        <p:tgtEl>
                                          <p:spTgt spid="27652"/>
                                        </p:tgtEl>
                                        <p:attrNameLst>
                                          <p:attrName>ppt_x</p:attrName>
                                        </p:attrNameLst>
                                      </p:cBhvr>
                                      <p:tavLst>
                                        <p:tav tm="0">
                                          <p:val>
                                            <p:strVal val="#ppt_x"/>
                                          </p:val>
                                        </p:tav>
                                        <p:tav tm="100000">
                                          <p:val>
                                            <p:strVal val="#ppt_x"/>
                                          </p:val>
                                        </p:tav>
                                      </p:tavLst>
                                    </p:anim>
                                    <p:anim calcmode="lin" valueType="num">
                                      <p:cBhvr>
                                        <p:cTn id="29" dur="500" fill="hold"/>
                                        <p:tgtEl>
                                          <p:spTgt spid="2765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7654"/>
                                        </p:tgtEl>
                                        <p:attrNameLst>
                                          <p:attrName>style.visibility</p:attrName>
                                        </p:attrNameLst>
                                      </p:cBhvr>
                                      <p:to>
                                        <p:strVal val="visible"/>
                                      </p:to>
                                    </p:set>
                                    <p:animEffect transition="in" filter="fade">
                                      <p:cBhvr>
                                        <p:cTn id="32" dur="500"/>
                                        <p:tgtEl>
                                          <p:spTgt spid="27654"/>
                                        </p:tgtEl>
                                      </p:cBhvr>
                                    </p:animEffect>
                                    <p:anim calcmode="lin" valueType="num">
                                      <p:cBhvr>
                                        <p:cTn id="33" dur="500" fill="hold"/>
                                        <p:tgtEl>
                                          <p:spTgt spid="27654"/>
                                        </p:tgtEl>
                                        <p:attrNameLst>
                                          <p:attrName>ppt_x</p:attrName>
                                        </p:attrNameLst>
                                      </p:cBhvr>
                                      <p:tavLst>
                                        <p:tav tm="0">
                                          <p:val>
                                            <p:strVal val="#ppt_x"/>
                                          </p:val>
                                        </p:tav>
                                        <p:tav tm="100000">
                                          <p:val>
                                            <p:strVal val="#ppt_x"/>
                                          </p:val>
                                        </p:tav>
                                      </p:tavLst>
                                    </p:anim>
                                    <p:anim calcmode="lin" valueType="num">
                                      <p:cBhvr>
                                        <p:cTn id="34" dur="500" fill="hold"/>
                                        <p:tgtEl>
                                          <p:spTgt spid="276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D0046C4-DDFD-C4C5-E704-85FF844AF459}"/>
              </a:ext>
            </a:extLst>
          </p:cNvPr>
          <p:cNvGrpSpPr/>
          <p:nvPr/>
        </p:nvGrpSpPr>
        <p:grpSpPr>
          <a:xfrm>
            <a:off x="0" y="0"/>
            <a:ext cx="3865615" cy="526714"/>
            <a:chOff x="0" y="8238"/>
            <a:chExt cx="3865615" cy="526714"/>
          </a:xfrm>
        </p:grpSpPr>
        <p:sp>
          <p:nvSpPr>
            <p:cNvPr id="4" name="Google Shape;354;p26">
              <a:extLst>
                <a:ext uri="{FF2B5EF4-FFF2-40B4-BE49-F238E27FC236}">
                  <a16:creationId xmlns:a16="http://schemas.microsoft.com/office/drawing/2014/main" id="{680656B5-3618-9BE6-2009-3309F924A2DE}"/>
                </a:ext>
              </a:extLst>
            </p:cNvPr>
            <p:cNvSpPr/>
            <p:nvPr/>
          </p:nvSpPr>
          <p:spPr>
            <a:xfrm>
              <a:off x="0" y="8967"/>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IX</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BE6DD8C6-8345-F486-65BC-2A72F5345EBA}"/>
                </a:ext>
              </a:extLst>
            </p:cNvPr>
            <p:cNvSpPr txBox="1"/>
            <p:nvPr/>
          </p:nvSpPr>
          <p:spPr>
            <a:xfrm>
              <a:off x="547265" y="8238"/>
              <a:ext cx="3318350" cy="52671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Ví dụ về chiến lược thu hút khách hàng </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6" name="Google Shape;423;p28">
            <a:extLst>
              <a:ext uri="{FF2B5EF4-FFF2-40B4-BE49-F238E27FC236}">
                <a16:creationId xmlns:a16="http://schemas.microsoft.com/office/drawing/2014/main" id="{EA7CCF6C-90EB-6438-1054-C769F403AAA9}"/>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000" b="1">
                <a:solidFill>
                  <a:schemeClr val="dk2"/>
                </a:solidFill>
                <a:latin typeface="Fira Sans Extra Condensed"/>
                <a:ea typeface="Fira Sans Extra Condensed"/>
                <a:cs typeface="Fira Sans Extra Condensed"/>
                <a:sym typeface="Fira Sans Extra Condensed"/>
              </a:rPr>
              <a:t>3.</a:t>
            </a:r>
            <a:r>
              <a:rPr lang="en-US" sz="2000" b="1">
                <a:solidFill>
                  <a:schemeClr val="dk2"/>
                </a:solidFill>
                <a:latin typeface="Fira Sans Extra Condensed"/>
                <a:ea typeface="Fira Sans Extra Condensed"/>
                <a:cs typeface="Fira Sans Extra Condensed"/>
                <a:sym typeface="Fira Sans Extra Condensed"/>
              </a:rPr>
              <a:t> </a:t>
            </a:r>
            <a:r>
              <a:rPr lang="vi-VN" sz="2000" b="1">
                <a:solidFill>
                  <a:schemeClr val="dk2"/>
                </a:solidFill>
                <a:latin typeface="Fira Sans Extra Condensed"/>
                <a:ea typeface="Fira Sans Extra Condensed"/>
                <a:cs typeface="Fira Sans Extra Condensed"/>
                <a:sym typeface="Fira Sans Extra Condensed"/>
              </a:rPr>
              <a:t>Đưa ra hình thức giảm giá phù hợp</a:t>
            </a:r>
            <a:endParaRPr sz="2000" b="1">
              <a:solidFill>
                <a:schemeClr val="dk2"/>
              </a:solidFill>
              <a:latin typeface="Fira Sans Extra Condensed"/>
              <a:ea typeface="Fira Sans Extra Condensed"/>
              <a:cs typeface="Fira Sans Extra Condensed"/>
              <a:sym typeface="Fira Sans Extra Condensed"/>
            </a:endParaRPr>
          </a:p>
        </p:txBody>
      </p:sp>
      <p:sp>
        <p:nvSpPr>
          <p:cNvPr id="2" name="Google Shape;511;p30">
            <a:extLst>
              <a:ext uri="{FF2B5EF4-FFF2-40B4-BE49-F238E27FC236}">
                <a16:creationId xmlns:a16="http://schemas.microsoft.com/office/drawing/2014/main" id="{1AF30AE0-E15A-E30F-F97D-93DB8190E030}"/>
              </a:ext>
            </a:extLst>
          </p:cNvPr>
          <p:cNvSpPr/>
          <p:nvPr/>
        </p:nvSpPr>
        <p:spPr>
          <a:xfrm>
            <a:off x="479585" y="978834"/>
            <a:ext cx="8018969" cy="1476042"/>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08;p48">
            <a:extLst>
              <a:ext uri="{FF2B5EF4-FFF2-40B4-BE49-F238E27FC236}">
                <a16:creationId xmlns:a16="http://schemas.microsoft.com/office/drawing/2014/main" id="{E67F71F9-A615-75AA-9FFF-EE758B5804C4}"/>
              </a:ext>
            </a:extLst>
          </p:cNvPr>
          <p:cNvSpPr/>
          <p:nvPr/>
        </p:nvSpPr>
        <p:spPr>
          <a:xfrm>
            <a:off x="365983" y="978832"/>
            <a:ext cx="8018969" cy="1410141"/>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Khách hàng chính là </a:t>
            </a:r>
            <a:r>
              <a:rPr lang="vi-VN" b="1">
                <a:solidFill>
                  <a:schemeClr val="dk1"/>
                </a:solidFill>
                <a:latin typeface="Roboto" panose="02000000000000000000" pitchFamily="2" charset="0"/>
                <a:ea typeface="Roboto" panose="02000000000000000000" pitchFamily="2" charset="0"/>
                <a:cs typeface="Roboto" panose="02000000000000000000" pitchFamily="2" charset="0"/>
                <a:sym typeface="Roboto"/>
              </a:rPr>
              <a:t>yếu tố then chốt </a:t>
            </a: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quyết định đến sự thành bại của một cửa hàng. Trong thời buổi bão giá như hiện nay, khách hàng có rất nhiều sự lựa chọn cho một sản phẩm hay dịch vụ nào đó. Chính vì vậy, để trả lời cho câu hỏi "Làm sao để kéo khách tới cửa hàng", đa số các chủ shop đều chọn hình thức </a:t>
            </a:r>
            <a:r>
              <a:rPr lang="vi-VN" b="1">
                <a:solidFill>
                  <a:schemeClr val="tx2">
                    <a:lumMod val="75000"/>
                  </a:schemeClr>
                </a:solidFill>
                <a:latin typeface="Roboto" panose="02000000000000000000" pitchFamily="2" charset="0"/>
                <a:ea typeface="Roboto" panose="02000000000000000000" pitchFamily="2" charset="0"/>
                <a:cs typeface="Roboto" panose="02000000000000000000" pitchFamily="2" charset="0"/>
                <a:sym typeface="Roboto"/>
              </a:rPr>
              <a:t>giảm giá </a:t>
            </a: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 một cách làm sáng tạo, đánh vào túi tiền của người tiêu dùng để thu hút khách hàng nhiều hơn và nó cũng sẽ là nền tảng để có được một nguồn khách hàng trung thành.</a:t>
            </a:r>
          </a:p>
        </p:txBody>
      </p:sp>
      <p:pic>
        <p:nvPicPr>
          <p:cNvPr id="8" name="Picture 7">
            <a:extLst>
              <a:ext uri="{FF2B5EF4-FFF2-40B4-BE49-F238E27FC236}">
                <a16:creationId xmlns:a16="http://schemas.microsoft.com/office/drawing/2014/main" id="{7AC58040-2841-B376-8B72-FD0D40B53D3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132" y="2571750"/>
            <a:ext cx="2277110" cy="2277110"/>
          </a:xfrm>
          <a:prstGeom prst="rect">
            <a:avLst/>
          </a:prstGeom>
          <a:noFill/>
          <a:ln>
            <a:noFill/>
          </a:ln>
        </p:spPr>
      </p:pic>
      <p:pic>
        <p:nvPicPr>
          <p:cNvPr id="26626" name="Picture 2" descr="Tháng 3 giảm giá sập sàn đến 50% cho phụ kiện và đồng hồ thời trang">
            <a:extLst>
              <a:ext uri="{FF2B5EF4-FFF2-40B4-BE49-F238E27FC236}">
                <a16:creationId xmlns:a16="http://schemas.microsoft.com/office/drawing/2014/main" id="{4FE53964-70D9-2F9E-8242-15EFC6434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5242" y="2571750"/>
            <a:ext cx="4048196" cy="227711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Sinh nhật linh đình, ví VNPAY “nổ” sale 6 ngày liên tiếp - Vnpay">
            <a:extLst>
              <a:ext uri="{FF2B5EF4-FFF2-40B4-BE49-F238E27FC236}">
                <a16:creationId xmlns:a16="http://schemas.microsoft.com/office/drawing/2014/main" id="{602CC9C4-4B16-A54F-762E-686D18281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3438" y="2571750"/>
            <a:ext cx="2277110" cy="2277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07383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par>
                                <p:cTn id="16" presetID="14"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nodeType="withEffect">
                                  <p:stCondLst>
                                    <p:cond delay="0"/>
                                  </p:stCondLst>
                                  <p:childTnLst>
                                    <p:set>
                                      <p:cBhvr>
                                        <p:cTn id="20" dur="1" fill="hold">
                                          <p:stCondLst>
                                            <p:cond delay="0"/>
                                          </p:stCondLst>
                                        </p:cTn>
                                        <p:tgtEl>
                                          <p:spTgt spid="26626"/>
                                        </p:tgtEl>
                                        <p:attrNameLst>
                                          <p:attrName>style.visibility</p:attrName>
                                        </p:attrNameLst>
                                      </p:cBhvr>
                                      <p:to>
                                        <p:strVal val="visible"/>
                                      </p:to>
                                    </p:set>
                                    <p:animEffect transition="in" filter="randombar(horizontal)">
                                      <p:cBhvr>
                                        <p:cTn id="21" dur="500"/>
                                        <p:tgtEl>
                                          <p:spTgt spid="26626"/>
                                        </p:tgtEl>
                                      </p:cBhvr>
                                    </p:animEffect>
                                  </p:childTnLst>
                                </p:cTn>
                              </p:par>
                              <p:par>
                                <p:cTn id="22" presetID="14" presetClass="entr" presetSubtype="10" fill="hold" nodeType="withEffect">
                                  <p:stCondLst>
                                    <p:cond delay="0"/>
                                  </p:stCondLst>
                                  <p:childTnLst>
                                    <p:set>
                                      <p:cBhvr>
                                        <p:cTn id="23" dur="1" fill="hold">
                                          <p:stCondLst>
                                            <p:cond delay="0"/>
                                          </p:stCondLst>
                                        </p:cTn>
                                        <p:tgtEl>
                                          <p:spTgt spid="26628"/>
                                        </p:tgtEl>
                                        <p:attrNameLst>
                                          <p:attrName>style.visibility</p:attrName>
                                        </p:attrNameLst>
                                      </p:cBhvr>
                                      <p:to>
                                        <p:strVal val="visible"/>
                                      </p:to>
                                    </p:set>
                                    <p:animEffect transition="in" filter="randombar(horizontal)">
                                      <p:cBhvr>
                                        <p:cTn id="24"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30DA0F-FCCA-3B6F-D4C9-338C1DA114DF}"/>
              </a:ext>
            </a:extLst>
          </p:cNvPr>
          <p:cNvGrpSpPr/>
          <p:nvPr/>
        </p:nvGrpSpPr>
        <p:grpSpPr>
          <a:xfrm>
            <a:off x="0" y="0"/>
            <a:ext cx="3865615" cy="526714"/>
            <a:chOff x="0" y="8238"/>
            <a:chExt cx="3865615" cy="526714"/>
          </a:xfrm>
        </p:grpSpPr>
        <p:sp>
          <p:nvSpPr>
            <p:cNvPr id="4" name="Google Shape;354;p26">
              <a:extLst>
                <a:ext uri="{FF2B5EF4-FFF2-40B4-BE49-F238E27FC236}">
                  <a16:creationId xmlns:a16="http://schemas.microsoft.com/office/drawing/2014/main" id="{E58BCB13-F7B8-2AA7-DD90-49B3B3DB4022}"/>
                </a:ext>
              </a:extLst>
            </p:cNvPr>
            <p:cNvSpPr/>
            <p:nvPr/>
          </p:nvSpPr>
          <p:spPr>
            <a:xfrm>
              <a:off x="0" y="8967"/>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IX</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3DEED92D-719C-E2F4-2329-8EEA9E47381F}"/>
                </a:ext>
              </a:extLst>
            </p:cNvPr>
            <p:cNvSpPr txBox="1"/>
            <p:nvPr/>
          </p:nvSpPr>
          <p:spPr>
            <a:xfrm>
              <a:off x="547265" y="8238"/>
              <a:ext cx="3318350" cy="52671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Ví dụ về chiến lược thu hút khách hàng </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6" name="Google Shape;423;p28">
            <a:extLst>
              <a:ext uri="{FF2B5EF4-FFF2-40B4-BE49-F238E27FC236}">
                <a16:creationId xmlns:a16="http://schemas.microsoft.com/office/drawing/2014/main" id="{273F875C-C5AD-0B47-0A36-67FD01314035}"/>
              </a:ext>
            </a:extLst>
          </p:cNvPr>
          <p:cNvSpPr txBox="1"/>
          <p:nvPr/>
        </p:nvSpPr>
        <p:spPr>
          <a:xfrm>
            <a:off x="680024" y="576769"/>
            <a:ext cx="7434246" cy="79071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4</a:t>
            </a:r>
            <a:r>
              <a:rPr lang="vi-VN" sz="2000" b="1">
                <a:solidFill>
                  <a:schemeClr val="dk2"/>
                </a:solidFill>
                <a:latin typeface="Fira Sans Extra Condensed"/>
                <a:ea typeface="Fira Sans Extra Condensed"/>
                <a:cs typeface="Fira Sans Extra Condensed"/>
                <a:sym typeface="Fira Sans Extra Condensed"/>
              </a:rPr>
              <a:t>.</a:t>
            </a:r>
            <a:r>
              <a:rPr lang="en-US" sz="2000" b="1">
                <a:solidFill>
                  <a:schemeClr val="dk2"/>
                </a:solidFill>
                <a:latin typeface="Fira Sans Extra Condensed"/>
                <a:ea typeface="Fira Sans Extra Condensed"/>
                <a:cs typeface="Fira Sans Extra Condensed"/>
                <a:sym typeface="Fira Sans Extra Condensed"/>
              </a:rPr>
              <a:t> </a:t>
            </a:r>
            <a:r>
              <a:rPr lang="vi-VN" sz="2000" b="1">
                <a:solidFill>
                  <a:schemeClr val="dk2"/>
                </a:solidFill>
                <a:latin typeface="Fira Sans Extra Condensed"/>
                <a:ea typeface="Fira Sans Extra Condensed"/>
                <a:cs typeface="Fira Sans Extra Condensed"/>
                <a:sym typeface="Fira Sans Extra Condensed"/>
              </a:rPr>
              <a:t>Kích thích khách hàng tiềm năng của bạn (Chiến thuật “thả con săn sắt – bắt con cá rô”)</a:t>
            </a:r>
            <a:endParaRPr sz="2000" b="1">
              <a:solidFill>
                <a:schemeClr val="dk2"/>
              </a:solidFill>
              <a:latin typeface="Fira Sans Extra Condensed"/>
              <a:ea typeface="Fira Sans Extra Condensed"/>
              <a:cs typeface="Fira Sans Extra Condensed"/>
              <a:sym typeface="Fira Sans Extra Condensed"/>
            </a:endParaRPr>
          </a:p>
        </p:txBody>
      </p:sp>
      <p:sp>
        <p:nvSpPr>
          <p:cNvPr id="7" name="TextBox 6">
            <a:extLst>
              <a:ext uri="{FF2B5EF4-FFF2-40B4-BE49-F238E27FC236}">
                <a16:creationId xmlns:a16="http://schemas.microsoft.com/office/drawing/2014/main" id="{B584104F-D717-9CAC-EE63-FEA3D514E0F0}"/>
              </a:ext>
            </a:extLst>
          </p:cNvPr>
          <p:cNvSpPr txBox="1"/>
          <p:nvPr/>
        </p:nvSpPr>
        <p:spPr>
          <a:xfrm>
            <a:off x="680024" y="1417535"/>
            <a:ext cx="7991861" cy="954107"/>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Ý tưởng rất đơn giản: cho đi để nhận lại. Ban đầu, Dropbox khuyến khích khách hàng theo dõi họ trên Twitter và Facebook – với mỗi đăng ký, người dùng nhận được thêm 125 </a:t>
            </a:r>
            <a:r>
              <a:rPr lang="en-US">
                <a:latin typeface="Roboto" panose="02000000000000000000" pitchFamily="2" charset="0"/>
                <a:ea typeface="Roboto" panose="02000000000000000000" pitchFamily="2" charset="0"/>
                <a:cs typeface="Roboto" panose="02000000000000000000" pitchFamily="2" charset="0"/>
              </a:rPr>
              <a:t>MB</a:t>
            </a:r>
            <a:r>
              <a:rPr lang="vi-VN">
                <a:latin typeface="Roboto" panose="02000000000000000000" pitchFamily="2" charset="0"/>
                <a:ea typeface="Roboto" panose="02000000000000000000" pitchFamily="2" charset="0"/>
                <a:cs typeface="Roboto" panose="02000000000000000000" pitchFamily="2" charset="0"/>
              </a:rPr>
              <a:t> dung lượng lưu trữ đám mây. Và kết quả, dropbox trở thành 1 trong những ông lớn đứng đầu ngày lưu trữ dữ liệu đám mây.</a:t>
            </a:r>
          </a:p>
        </p:txBody>
      </p:sp>
      <p:pic>
        <p:nvPicPr>
          <p:cNvPr id="28676" name="Picture 4" descr="Dropbox Free Trial Plan - How to try Dropbox Business,Plus &amp; Professional">
            <a:extLst>
              <a:ext uri="{FF2B5EF4-FFF2-40B4-BE49-F238E27FC236}">
                <a16:creationId xmlns:a16="http://schemas.microsoft.com/office/drawing/2014/main" id="{85A7D242-A832-AB18-8F5D-66703297A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24" y="2371642"/>
            <a:ext cx="4167391" cy="2344158"/>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Can You Claim a Netflix Free Trial in 2022? - Netflix Junkie">
            <a:extLst>
              <a:ext uri="{FF2B5EF4-FFF2-40B4-BE49-F238E27FC236}">
                <a16:creationId xmlns:a16="http://schemas.microsoft.com/office/drawing/2014/main" id="{9D1D8100-0C16-750C-F81B-D8DD95E97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494" y="2371642"/>
            <a:ext cx="4167391" cy="23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34202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par>
                                <p:cTn id="15" presetID="14" presetClass="entr" presetSubtype="10" fill="hold" nodeType="withEffect">
                                  <p:stCondLst>
                                    <p:cond delay="0"/>
                                  </p:stCondLst>
                                  <p:childTnLst>
                                    <p:set>
                                      <p:cBhvr>
                                        <p:cTn id="16" dur="1" fill="hold">
                                          <p:stCondLst>
                                            <p:cond delay="0"/>
                                          </p:stCondLst>
                                        </p:cTn>
                                        <p:tgtEl>
                                          <p:spTgt spid="28676"/>
                                        </p:tgtEl>
                                        <p:attrNameLst>
                                          <p:attrName>style.visibility</p:attrName>
                                        </p:attrNameLst>
                                      </p:cBhvr>
                                      <p:to>
                                        <p:strVal val="visible"/>
                                      </p:to>
                                    </p:set>
                                    <p:animEffect transition="in" filter="randombar(horizontal)">
                                      <p:cBhvr>
                                        <p:cTn id="17" dur="500"/>
                                        <p:tgtEl>
                                          <p:spTgt spid="28676"/>
                                        </p:tgtEl>
                                      </p:cBhvr>
                                    </p:animEffect>
                                  </p:childTnLst>
                                </p:cTn>
                              </p:par>
                              <p:par>
                                <p:cTn id="18" presetID="14" presetClass="entr" presetSubtype="10" fill="hold" nodeType="withEffect">
                                  <p:stCondLst>
                                    <p:cond delay="0"/>
                                  </p:stCondLst>
                                  <p:childTnLst>
                                    <p:set>
                                      <p:cBhvr>
                                        <p:cTn id="19" dur="1" fill="hold">
                                          <p:stCondLst>
                                            <p:cond delay="0"/>
                                          </p:stCondLst>
                                        </p:cTn>
                                        <p:tgtEl>
                                          <p:spTgt spid="28674"/>
                                        </p:tgtEl>
                                        <p:attrNameLst>
                                          <p:attrName>style.visibility</p:attrName>
                                        </p:attrNameLst>
                                      </p:cBhvr>
                                      <p:to>
                                        <p:strVal val="visible"/>
                                      </p:to>
                                    </p:set>
                                    <p:animEffect transition="in" filter="randombar(horizontal)">
                                      <p:cBhvr>
                                        <p:cTn id="20"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2" name="Group 1">
            <a:extLst>
              <a:ext uri="{FF2B5EF4-FFF2-40B4-BE49-F238E27FC236}">
                <a16:creationId xmlns:a16="http://schemas.microsoft.com/office/drawing/2014/main" id="{48BC190F-4115-6CBD-AC9D-30D3902C0067}"/>
              </a:ext>
            </a:extLst>
          </p:cNvPr>
          <p:cNvGrpSpPr/>
          <p:nvPr/>
        </p:nvGrpSpPr>
        <p:grpSpPr>
          <a:xfrm>
            <a:off x="0" y="1047"/>
            <a:ext cx="3865468" cy="514827"/>
            <a:chOff x="-83396" y="-13241"/>
            <a:chExt cx="3865468" cy="514827"/>
          </a:xfrm>
        </p:grpSpPr>
        <p:sp>
          <p:nvSpPr>
            <p:cNvPr id="3" name="Google Shape;321;p26">
              <a:extLst>
                <a:ext uri="{FF2B5EF4-FFF2-40B4-BE49-F238E27FC236}">
                  <a16:creationId xmlns:a16="http://schemas.microsoft.com/office/drawing/2014/main" id="{F6FB4AA6-DB91-550D-DAC3-A0CFEC9EE3CA}"/>
                </a:ext>
              </a:extLst>
            </p:cNvPr>
            <p:cNvSpPr/>
            <p:nvPr/>
          </p:nvSpPr>
          <p:spPr>
            <a:xfrm>
              <a:off x="-83396" y="-13197"/>
              <a:ext cx="547263" cy="514783"/>
            </a:xfrm>
            <a:custGeom>
              <a:avLst/>
              <a:gdLst/>
              <a:ahLst/>
              <a:cxnLst/>
              <a:rect l="l" t="t" r="r" b="b"/>
              <a:pathLst>
                <a:path w="10942" h="10942" extrusionOk="0">
                  <a:moveTo>
                    <a:pt x="1" y="0"/>
                  </a:moveTo>
                  <a:lnTo>
                    <a:pt x="1" y="10941"/>
                  </a:lnTo>
                  <a:lnTo>
                    <a:pt x="10942" y="10941"/>
                  </a:lnTo>
                  <a:lnTo>
                    <a:pt x="10942" y="0"/>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bg2"/>
                  </a:solidFill>
                  <a:latin typeface="Fira Sans Extra Condensed"/>
                  <a:ea typeface="Fira Sans Extra Condensed"/>
                  <a:cs typeface="Fira Sans Extra Condensed"/>
                  <a:sym typeface="Fira Sans Extra Condensed"/>
                </a:rPr>
                <a:t>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92ED274B-9AFD-F670-81C5-ADEE901F1605}"/>
                </a:ext>
              </a:extLst>
            </p:cNvPr>
            <p:cNvSpPr txBox="1"/>
            <p:nvPr/>
          </p:nvSpPr>
          <p:spPr>
            <a:xfrm>
              <a:off x="463720" y="-1324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journey: the basics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Hành trình khách hàng: cơ bản</a:t>
              </a:r>
            </a:p>
          </p:txBody>
        </p:sp>
      </p:grpSp>
      <p:sp>
        <p:nvSpPr>
          <p:cNvPr id="9" name="Google Shape;423;p28">
            <a:extLst>
              <a:ext uri="{FF2B5EF4-FFF2-40B4-BE49-F238E27FC236}">
                <a16:creationId xmlns:a16="http://schemas.microsoft.com/office/drawing/2014/main" id="{69EEF134-0070-6A0B-D20A-A93F1546B7A5}"/>
              </a:ext>
            </a:extLst>
          </p:cNvPr>
          <p:cNvSpPr txBox="1"/>
          <p:nvPr/>
        </p:nvSpPr>
        <p:spPr>
          <a:xfrm>
            <a:off x="680024" y="576770"/>
            <a:ext cx="3185443"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1. Customer Journey là gì?</a:t>
            </a:r>
            <a:endParaRPr sz="2000" b="1">
              <a:solidFill>
                <a:schemeClr val="dk2"/>
              </a:solidFill>
              <a:latin typeface="Fira Sans Extra Condensed"/>
              <a:ea typeface="Fira Sans Extra Condensed"/>
              <a:cs typeface="Fira Sans Extra Condensed"/>
              <a:sym typeface="Fira Sans Extra Condensed"/>
            </a:endParaRPr>
          </a:p>
        </p:txBody>
      </p:sp>
      <p:pic>
        <p:nvPicPr>
          <p:cNvPr id="5" name="Picture 4" descr="customer-journey-mapping-cjm-ban-do-hanh-trinh-trai-nghiem-khach-hang">
            <a:extLst>
              <a:ext uri="{FF2B5EF4-FFF2-40B4-BE49-F238E27FC236}">
                <a16:creationId xmlns:a16="http://schemas.microsoft.com/office/drawing/2014/main" id="{41B1605A-B1AF-24C5-88F7-1D9C8E71BE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00292"/>
            <a:ext cx="5290417" cy="3390931"/>
          </a:xfrm>
          <a:prstGeom prst="rect">
            <a:avLst/>
          </a:prstGeom>
          <a:noFill/>
          <a:ln>
            <a:noFill/>
          </a:ln>
        </p:spPr>
      </p:pic>
      <p:sp>
        <p:nvSpPr>
          <p:cNvPr id="12" name="TextBox 11">
            <a:extLst>
              <a:ext uri="{FF2B5EF4-FFF2-40B4-BE49-F238E27FC236}">
                <a16:creationId xmlns:a16="http://schemas.microsoft.com/office/drawing/2014/main" id="{03993D1F-EFDD-26FA-BD84-DB6CCB496830}"/>
              </a:ext>
            </a:extLst>
          </p:cNvPr>
          <p:cNvSpPr txBox="1"/>
          <p:nvPr/>
        </p:nvSpPr>
        <p:spPr>
          <a:xfrm>
            <a:off x="4572000" y="1556929"/>
            <a:ext cx="3924000" cy="2677656"/>
          </a:xfrm>
          <a:prstGeom prst="rect">
            <a:avLst/>
          </a:prstGeom>
          <a:noFill/>
        </p:spPr>
        <p:txBody>
          <a:bodyPr wrap="square" rtlCol="0">
            <a:spAutoFit/>
          </a:bodyPr>
          <a:lstStyle/>
          <a:p>
            <a:pPr marL="152400" lvl="0" algn="just" rtl="0">
              <a:spcBef>
                <a:spcPts val="0"/>
              </a:spcBef>
              <a:spcAft>
                <a:spcPts val="0"/>
              </a:spcAft>
              <a:buClr>
                <a:schemeClr val="dk1"/>
              </a:buClr>
              <a:buSzPts val="1200"/>
            </a:pPr>
            <a:r>
              <a:rPr lang="vi-VN">
                <a:solidFill>
                  <a:schemeClr val="dk1"/>
                </a:solidFill>
                <a:latin typeface="Roboto"/>
                <a:ea typeface="Roboto"/>
                <a:cs typeface="Roboto"/>
                <a:sym typeface="Roboto"/>
              </a:rPr>
              <a:t>Hành trình của khách hàng thay đổi đáng kể.</a:t>
            </a:r>
            <a:endParaRPr lang="en-US">
              <a:solidFill>
                <a:schemeClr val="dk1"/>
              </a:solidFill>
              <a:latin typeface="Roboto"/>
              <a:ea typeface="Roboto"/>
              <a:cs typeface="Roboto"/>
              <a:sym typeface="Roboto"/>
            </a:endParaRPr>
          </a:p>
          <a:p>
            <a:pPr marL="152400" lvl="0" algn="just" rtl="0">
              <a:spcBef>
                <a:spcPts val="0"/>
              </a:spcBef>
              <a:spcAft>
                <a:spcPts val="0"/>
              </a:spcAft>
              <a:buClr>
                <a:schemeClr val="dk1"/>
              </a:buClr>
              <a:buSzPts val="1200"/>
            </a:pPr>
            <a:r>
              <a:rPr lang="vi-VN">
                <a:solidFill>
                  <a:schemeClr val="dk1"/>
                </a:solidFill>
                <a:latin typeface="Roboto"/>
                <a:ea typeface="Roboto"/>
                <a:cs typeface="Roboto"/>
                <a:sym typeface="Roboto"/>
              </a:rPr>
              <a:t>Ban đầu, khách hàng có thể biết đến một thương hiệu tại một điểm tiếp xúc (ví dụ: cửa hàng bách hóa), thu thập thông tin tại một điểm tiếp xúc khác (trang web so sánh) và thực hiện giao dịch mua ban đầu tại điểm tiếp xúc thứ ba (cửa hàng trực tuyến của công ty); đây là một hành trình kết hợp cả điểm tiếp xúc vật lý và kỹ thuật số. Những khách hàng khác có thể đã có hành trình khác nhau đối với lần mua hàng đầu tiên đó. </a:t>
            </a:r>
            <a:endParaRPr lang="en-US">
              <a:solidFill>
                <a:schemeClr val="dk1"/>
              </a:solidFill>
              <a:latin typeface="Roboto"/>
              <a:ea typeface="Roboto"/>
              <a:cs typeface="Roboto"/>
              <a:sym typeface="Roboto"/>
            </a:endParaRPr>
          </a:p>
          <a:p>
            <a:endParaRPr lang="en-US"/>
          </a:p>
        </p:txBody>
      </p:sp>
    </p:spTree>
    <p:extLst>
      <p:ext uri="{BB962C8B-B14F-4D97-AF65-F5344CB8AC3E}">
        <p14:creationId xmlns:p14="http://schemas.microsoft.com/office/powerpoint/2010/main" val="92878162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F57CDF-0A46-0BBB-C25F-16311418F177}"/>
              </a:ext>
            </a:extLst>
          </p:cNvPr>
          <p:cNvGrpSpPr/>
          <p:nvPr/>
        </p:nvGrpSpPr>
        <p:grpSpPr>
          <a:xfrm>
            <a:off x="0" y="0"/>
            <a:ext cx="3865615" cy="526714"/>
            <a:chOff x="0" y="8238"/>
            <a:chExt cx="3865615" cy="526714"/>
          </a:xfrm>
        </p:grpSpPr>
        <p:sp>
          <p:nvSpPr>
            <p:cNvPr id="4" name="Google Shape;354;p26">
              <a:extLst>
                <a:ext uri="{FF2B5EF4-FFF2-40B4-BE49-F238E27FC236}">
                  <a16:creationId xmlns:a16="http://schemas.microsoft.com/office/drawing/2014/main" id="{CB03E65C-6610-A2A2-855D-32525E2C88B1}"/>
                </a:ext>
              </a:extLst>
            </p:cNvPr>
            <p:cNvSpPr/>
            <p:nvPr/>
          </p:nvSpPr>
          <p:spPr>
            <a:xfrm>
              <a:off x="0" y="8967"/>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IX</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AFFA0619-83F4-39F0-C9C5-480B5AC214B3}"/>
                </a:ext>
              </a:extLst>
            </p:cNvPr>
            <p:cNvSpPr txBox="1"/>
            <p:nvPr/>
          </p:nvSpPr>
          <p:spPr>
            <a:xfrm>
              <a:off x="547265" y="8238"/>
              <a:ext cx="3318350" cy="52671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Ví dụ về chiến lược thu hút khách hàng </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6" name="Google Shape;423;p28">
            <a:extLst>
              <a:ext uri="{FF2B5EF4-FFF2-40B4-BE49-F238E27FC236}">
                <a16:creationId xmlns:a16="http://schemas.microsoft.com/office/drawing/2014/main" id="{0015555D-13DE-CBE3-128F-54A2AF3DF9FE}"/>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000" b="1">
                <a:solidFill>
                  <a:schemeClr val="dk2"/>
                </a:solidFill>
                <a:latin typeface="Fira Sans Extra Condensed"/>
                <a:ea typeface="Fira Sans Extra Condensed"/>
                <a:cs typeface="Fira Sans Extra Condensed"/>
                <a:sym typeface="Fira Sans Extra Condensed"/>
              </a:rPr>
              <a:t>5.</a:t>
            </a:r>
            <a:r>
              <a:rPr lang="en-US" sz="2000" b="1">
                <a:solidFill>
                  <a:schemeClr val="dk2"/>
                </a:solidFill>
                <a:latin typeface="Fira Sans Extra Condensed"/>
                <a:ea typeface="Fira Sans Extra Condensed"/>
                <a:cs typeface="Fira Sans Extra Condensed"/>
                <a:sym typeface="Fira Sans Extra Condensed"/>
              </a:rPr>
              <a:t> </a:t>
            </a:r>
            <a:r>
              <a:rPr lang="vi-VN" sz="2000" b="1">
                <a:solidFill>
                  <a:schemeClr val="dk2"/>
                </a:solidFill>
                <a:latin typeface="Fira Sans Extra Condensed"/>
                <a:ea typeface="Fira Sans Extra Condensed"/>
                <a:cs typeface="Fira Sans Extra Condensed"/>
                <a:sym typeface="Fira Sans Extra Condensed"/>
              </a:rPr>
              <a:t>Luôn cập nhật và làm mới bản thân</a:t>
            </a:r>
            <a:endParaRPr sz="2000" b="1">
              <a:solidFill>
                <a:schemeClr val="dk2"/>
              </a:solidFill>
              <a:latin typeface="Fira Sans Extra Condensed"/>
              <a:ea typeface="Fira Sans Extra Condensed"/>
              <a:cs typeface="Fira Sans Extra Condensed"/>
              <a:sym typeface="Fira Sans Extra Condensed"/>
            </a:endParaRPr>
          </a:p>
        </p:txBody>
      </p:sp>
      <p:pic>
        <p:nvPicPr>
          <p:cNvPr id="7" name="Picture 6">
            <a:extLst>
              <a:ext uri="{FF2B5EF4-FFF2-40B4-BE49-F238E27FC236}">
                <a16:creationId xmlns:a16="http://schemas.microsoft.com/office/drawing/2014/main" id="{94B79509-BEC6-9D28-3FAE-2541A878B06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660" y="1880049"/>
            <a:ext cx="2387758" cy="2990107"/>
          </a:xfrm>
          <a:prstGeom prst="rect">
            <a:avLst/>
          </a:prstGeom>
          <a:noFill/>
          <a:ln>
            <a:noFill/>
          </a:ln>
        </p:spPr>
      </p:pic>
      <p:pic>
        <p:nvPicPr>
          <p:cNvPr id="8" name="Picture 7">
            <a:extLst>
              <a:ext uri="{FF2B5EF4-FFF2-40B4-BE49-F238E27FC236}">
                <a16:creationId xmlns:a16="http://schemas.microsoft.com/office/drawing/2014/main" id="{5CC287FA-6129-6607-E73D-E683DE3312F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3418" y="2026509"/>
            <a:ext cx="5053794" cy="2843648"/>
          </a:xfrm>
          <a:prstGeom prst="rect">
            <a:avLst/>
          </a:prstGeom>
          <a:noFill/>
          <a:ln>
            <a:noFill/>
          </a:ln>
        </p:spPr>
      </p:pic>
      <p:pic>
        <p:nvPicPr>
          <p:cNvPr id="9" name="Picture 8">
            <a:extLst>
              <a:ext uri="{FF2B5EF4-FFF2-40B4-BE49-F238E27FC236}">
                <a16:creationId xmlns:a16="http://schemas.microsoft.com/office/drawing/2014/main" id="{C85F212C-28C0-A761-BF2F-8F23AA8D156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10" y="1880049"/>
            <a:ext cx="2728171" cy="1703410"/>
          </a:xfrm>
          <a:prstGeom prst="rect">
            <a:avLst/>
          </a:prstGeom>
          <a:noFill/>
          <a:ln>
            <a:noFill/>
          </a:ln>
        </p:spPr>
      </p:pic>
      <p:pic>
        <p:nvPicPr>
          <p:cNvPr id="10" name="Picture 9">
            <a:extLst>
              <a:ext uri="{FF2B5EF4-FFF2-40B4-BE49-F238E27FC236}">
                <a16:creationId xmlns:a16="http://schemas.microsoft.com/office/drawing/2014/main" id="{367685B8-78ED-13B5-CA3E-5CF5BCCF74F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7181" y="1880049"/>
            <a:ext cx="2327892" cy="1225616"/>
          </a:xfrm>
          <a:prstGeom prst="rect">
            <a:avLst/>
          </a:prstGeom>
          <a:noFill/>
          <a:ln>
            <a:noFill/>
          </a:ln>
        </p:spPr>
      </p:pic>
      <p:sp>
        <p:nvSpPr>
          <p:cNvPr id="11" name="TextBox 10">
            <a:extLst>
              <a:ext uri="{FF2B5EF4-FFF2-40B4-BE49-F238E27FC236}">
                <a16:creationId xmlns:a16="http://schemas.microsoft.com/office/drawing/2014/main" id="{41FF3A97-2F9B-A296-B9E8-35ACBAB6B55A}"/>
              </a:ext>
            </a:extLst>
          </p:cNvPr>
          <p:cNvSpPr txBox="1"/>
          <p:nvPr/>
        </p:nvSpPr>
        <p:spPr>
          <a:xfrm>
            <a:off x="676718" y="1056426"/>
            <a:ext cx="7991861" cy="738664"/>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Trong một cuộc đua, người dẫn đầu luôn là người nhận được nhiều sự chú ý nhất. Tương tự như vậy, một doanh nghiệp dẫn đầu thị trường sẽ thu hút được nhiều khách hàng mới hơn là một doanh nghiệp không bao giờ chịu làm mới bản thân. </a:t>
            </a:r>
          </a:p>
        </p:txBody>
      </p:sp>
    </p:spTree>
    <p:extLst>
      <p:ext uri="{BB962C8B-B14F-4D97-AF65-F5344CB8AC3E}">
        <p14:creationId xmlns:p14="http://schemas.microsoft.com/office/powerpoint/2010/main" val="344690662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500"/>
                                        <p:tgtEl>
                                          <p:spTgt spid="7"/>
                                        </p:tgtEl>
                                      </p:cBhvr>
                                    </p:animEffect>
                                  </p:childTnLst>
                                </p:cTn>
                              </p:par>
                              <p:par>
                                <p:cTn id="16" presetID="21"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40A8E97-1A0A-2D34-BD71-929C1A864358}"/>
              </a:ext>
            </a:extLst>
          </p:cNvPr>
          <p:cNvGrpSpPr/>
          <p:nvPr/>
        </p:nvGrpSpPr>
        <p:grpSpPr>
          <a:xfrm>
            <a:off x="0" y="0"/>
            <a:ext cx="3865615" cy="526714"/>
            <a:chOff x="0" y="8238"/>
            <a:chExt cx="3865615" cy="526714"/>
          </a:xfrm>
        </p:grpSpPr>
        <p:sp>
          <p:nvSpPr>
            <p:cNvPr id="4" name="Google Shape;354;p26">
              <a:extLst>
                <a:ext uri="{FF2B5EF4-FFF2-40B4-BE49-F238E27FC236}">
                  <a16:creationId xmlns:a16="http://schemas.microsoft.com/office/drawing/2014/main" id="{430B7CD8-0882-C2C7-7E3A-36960866A3AA}"/>
                </a:ext>
              </a:extLst>
            </p:cNvPr>
            <p:cNvSpPr/>
            <p:nvPr/>
          </p:nvSpPr>
          <p:spPr>
            <a:xfrm>
              <a:off x="0" y="8967"/>
              <a:ext cx="547263" cy="525984"/>
            </a:xfrm>
            <a:custGeom>
              <a:avLst/>
              <a:gdLst/>
              <a:ahLst/>
              <a:cxnLst/>
              <a:rect l="l" t="t" r="r" b="b"/>
              <a:pathLst>
                <a:path w="10942" h="11181" extrusionOk="0">
                  <a:moveTo>
                    <a:pt x="1" y="1"/>
                  </a:moveTo>
                  <a:lnTo>
                    <a:pt x="1" y="11181"/>
                  </a:lnTo>
                  <a:lnTo>
                    <a:pt x="10942" y="11181"/>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IX</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37FBF4DF-C020-7567-C1B9-F0275149C822}"/>
                </a:ext>
              </a:extLst>
            </p:cNvPr>
            <p:cNvSpPr txBox="1"/>
            <p:nvPr/>
          </p:nvSpPr>
          <p:spPr>
            <a:xfrm>
              <a:off x="547265" y="8238"/>
              <a:ext cx="3318350" cy="526714"/>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600" b="1">
                  <a:solidFill>
                    <a:schemeClr val="bg2"/>
                  </a:solidFill>
                  <a:latin typeface="Fira Sans Extra Condensed"/>
                  <a:ea typeface="Fira Sans Extra Condensed"/>
                  <a:cs typeface="Fira Sans Extra Condensed"/>
                  <a:sym typeface="Fira Sans Extra Condensed"/>
                </a:rPr>
                <a:t>Ví dụ về chiến lược thu hút khách hàng </a:t>
              </a:r>
              <a:endParaRPr lang="en-US" sz="1600" b="1">
                <a:solidFill>
                  <a:schemeClr val="bg2"/>
                </a:solidFill>
                <a:latin typeface="Fira Sans Extra Condensed"/>
                <a:ea typeface="Fira Sans Extra Condensed"/>
                <a:cs typeface="Fira Sans Extra Condensed"/>
                <a:sym typeface="Fira Sans Extra Condensed"/>
              </a:endParaRPr>
            </a:p>
          </p:txBody>
        </p:sp>
      </p:grpSp>
      <p:sp>
        <p:nvSpPr>
          <p:cNvPr id="6" name="Google Shape;423;p28">
            <a:extLst>
              <a:ext uri="{FF2B5EF4-FFF2-40B4-BE49-F238E27FC236}">
                <a16:creationId xmlns:a16="http://schemas.microsoft.com/office/drawing/2014/main" id="{5E030AA8-9B37-3BC8-AB10-08ECB04CBEB0}"/>
              </a:ext>
            </a:extLst>
          </p:cNvPr>
          <p:cNvSpPr txBox="1"/>
          <p:nvPr/>
        </p:nvSpPr>
        <p:spPr>
          <a:xfrm>
            <a:off x="680024" y="576770"/>
            <a:ext cx="69780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000" b="1">
                <a:solidFill>
                  <a:schemeClr val="dk2"/>
                </a:solidFill>
                <a:latin typeface="Fira Sans Extra Condensed"/>
                <a:ea typeface="Fira Sans Extra Condensed"/>
                <a:cs typeface="Fira Sans Extra Condensed"/>
                <a:sym typeface="Fira Sans Extra Condensed"/>
              </a:rPr>
              <a:t>6</a:t>
            </a:r>
            <a:r>
              <a:rPr lang="en-US" sz="2000" b="1">
                <a:solidFill>
                  <a:schemeClr val="dk2"/>
                </a:solidFill>
                <a:latin typeface="Fira Sans Extra Condensed"/>
                <a:ea typeface="Fira Sans Extra Condensed"/>
                <a:cs typeface="Fira Sans Extra Condensed"/>
                <a:sym typeface="Fira Sans Extra Condensed"/>
              </a:rPr>
              <a:t>. </a:t>
            </a:r>
            <a:r>
              <a:rPr lang="vi-VN" sz="2000" b="1">
                <a:solidFill>
                  <a:schemeClr val="dk2"/>
                </a:solidFill>
                <a:latin typeface="Fira Sans Extra Condensed"/>
                <a:ea typeface="Fira Sans Extra Condensed"/>
                <a:cs typeface="Fira Sans Extra Condensed"/>
                <a:sym typeface="Fira Sans Extra Condensed"/>
              </a:rPr>
              <a:t>Khuyến khích khách hàng hiện tại chia sẻ về doanh nghiệp (WOM</a:t>
            </a:r>
            <a:r>
              <a:rPr lang="en-US" sz="2000" b="1">
                <a:solidFill>
                  <a:schemeClr val="dk2"/>
                </a:solidFill>
                <a:latin typeface="Fira Sans Extra Condensed"/>
                <a:ea typeface="Fira Sans Extra Condensed"/>
                <a:cs typeface="Fira Sans Extra Condensed"/>
                <a:sym typeface="Fira Sans Extra Condensed"/>
              </a:rPr>
              <a:t>)</a:t>
            </a:r>
            <a:endParaRPr sz="2000" b="1">
              <a:solidFill>
                <a:schemeClr val="dk2"/>
              </a:solidFill>
              <a:latin typeface="Fira Sans Extra Condensed"/>
              <a:ea typeface="Fira Sans Extra Condensed"/>
              <a:cs typeface="Fira Sans Extra Condensed"/>
              <a:sym typeface="Fira Sans Extra Condensed"/>
            </a:endParaRPr>
          </a:p>
        </p:txBody>
      </p:sp>
      <p:sp>
        <p:nvSpPr>
          <p:cNvPr id="7" name="Google Shape;511;p30">
            <a:extLst>
              <a:ext uri="{FF2B5EF4-FFF2-40B4-BE49-F238E27FC236}">
                <a16:creationId xmlns:a16="http://schemas.microsoft.com/office/drawing/2014/main" id="{7FDF45E6-6402-4548-B036-DEE71F3838B4}"/>
              </a:ext>
            </a:extLst>
          </p:cNvPr>
          <p:cNvSpPr/>
          <p:nvPr/>
        </p:nvSpPr>
        <p:spPr>
          <a:xfrm>
            <a:off x="479585" y="978834"/>
            <a:ext cx="8018969" cy="1476042"/>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08;p48">
            <a:extLst>
              <a:ext uri="{FF2B5EF4-FFF2-40B4-BE49-F238E27FC236}">
                <a16:creationId xmlns:a16="http://schemas.microsoft.com/office/drawing/2014/main" id="{11939E1F-B921-FD7C-5F4E-1E807EC1E95D}"/>
              </a:ext>
            </a:extLst>
          </p:cNvPr>
          <p:cNvSpPr/>
          <p:nvPr/>
        </p:nvSpPr>
        <p:spPr>
          <a:xfrm>
            <a:off x="365983" y="978832"/>
            <a:ext cx="8018969" cy="1410141"/>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panose="02000000000000000000" pitchFamily="2" charset="0"/>
                <a:ea typeface="Roboto" panose="02000000000000000000" pitchFamily="2" charset="0"/>
                <a:cs typeface="Roboto" panose="02000000000000000000" pitchFamily="2" charset="0"/>
                <a:sym typeface="Roboto"/>
              </a:rPr>
              <a:t>Có lẽ bạn đã nghe qua câu: "Có được khách hàng mới tốn kém hơn nhiều so với việc giữ chân khách hàng hiện tại của bạn". Và hiện tại điều đó vẫn đúng, khách hàng hiện tại của bạn nắm giữ giá trị theo nhiều cách: họ cũng có thể giúp bạn mang lại công việc kinh doanh mới bằng cách truyền bá thông tin về công ty của bạn cho bạn bè, gia đình và mạng xã hội rộng lớn hơn của họ.</a:t>
            </a:r>
          </a:p>
        </p:txBody>
      </p:sp>
      <p:sp>
        <p:nvSpPr>
          <p:cNvPr id="9" name="TextBox 8">
            <a:extLst>
              <a:ext uri="{FF2B5EF4-FFF2-40B4-BE49-F238E27FC236}">
                <a16:creationId xmlns:a16="http://schemas.microsoft.com/office/drawing/2014/main" id="{0351C035-73DD-5715-ACAE-7ABC1265C0A4}"/>
              </a:ext>
            </a:extLst>
          </p:cNvPr>
          <p:cNvSpPr txBox="1"/>
          <p:nvPr/>
        </p:nvSpPr>
        <p:spPr>
          <a:xfrm>
            <a:off x="458924" y="2472897"/>
            <a:ext cx="8060290" cy="1815882"/>
          </a:xfrm>
          <a:prstGeom prst="rect">
            <a:avLst/>
          </a:prstGeom>
          <a:noFill/>
        </p:spPr>
        <p:txBody>
          <a:bodyPr wrap="square" rtlCol="0">
            <a:spAutoFit/>
          </a:bodyPr>
          <a:lstStyle/>
          <a:p>
            <a:pPr algn="just"/>
            <a:r>
              <a:rPr lang="vi-VN">
                <a:latin typeface="Roboto" panose="02000000000000000000" pitchFamily="2" charset="0"/>
                <a:ea typeface="Roboto" panose="02000000000000000000" pitchFamily="2" charset="0"/>
                <a:cs typeface="Roboto" panose="02000000000000000000" pitchFamily="2" charset="0"/>
              </a:rPr>
              <a:t>Trong cuốn sách “Contagious: Why Things Catch On” của John Berger, ông đã đưa ra sáu yếu tố STEPPS mà không ai có thể thoát khỏi “hiệu ứng lan truyền” – WOM</a:t>
            </a:r>
            <a:r>
              <a:rPr lang="en-US">
                <a:latin typeface="Roboto" panose="02000000000000000000" pitchFamily="2" charset="0"/>
                <a:ea typeface="Roboto" panose="02000000000000000000" pitchFamily="2" charset="0"/>
                <a:cs typeface="Roboto" panose="02000000000000000000" pitchFamily="2" charset="0"/>
              </a:rPr>
              <a:t>:</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Social Currency (sự công nhận xã hội</a:t>
            </a:r>
            <a:r>
              <a:rPr lang="en-US">
                <a:latin typeface="Roboto" panose="02000000000000000000" pitchFamily="2" charset="0"/>
                <a:ea typeface="Roboto" panose="02000000000000000000" pitchFamily="2" charset="0"/>
                <a:cs typeface="Roboto" panose="02000000000000000000" pitchFamily="2" charset="0"/>
              </a:rPr>
              <a:t>).</a:t>
            </a:r>
          </a:p>
          <a:p>
            <a:pPr marL="285750" indent="-285750" algn="just">
              <a:buFont typeface="Wingdings" panose="05000000000000000000" pitchFamily="2" charset="2"/>
              <a:buChar char="§"/>
            </a:pPr>
            <a:r>
              <a:rPr lang="vi-VN">
                <a:latin typeface="Roboto" panose="02000000000000000000" pitchFamily="2" charset="0"/>
                <a:ea typeface="Roboto" panose="02000000000000000000" pitchFamily="2" charset="0"/>
                <a:cs typeface="Roboto" panose="02000000000000000000" pitchFamily="2" charset="0"/>
              </a:rPr>
              <a:t>Triggers (sự kích hoạt)</a:t>
            </a:r>
            <a:endParaRPr lang="en-US">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Emotion (cảm xúc)</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Public (công khai) </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Practical Value (giá trị thực tế)</a:t>
            </a:r>
          </a:p>
          <a:p>
            <a:pPr marL="285750" indent="-285750" algn="just">
              <a:buFont typeface="Wingdings" panose="05000000000000000000" pitchFamily="2" charset="2"/>
              <a:buChar char="§"/>
            </a:pPr>
            <a:r>
              <a:rPr lang="en-US">
                <a:latin typeface="Roboto" panose="02000000000000000000" pitchFamily="2" charset="0"/>
                <a:ea typeface="Roboto" panose="02000000000000000000" pitchFamily="2" charset="0"/>
                <a:cs typeface="Roboto" panose="02000000000000000000" pitchFamily="2" charset="0"/>
              </a:rPr>
              <a:t>Stories (câu chuyện)</a:t>
            </a:r>
          </a:p>
        </p:txBody>
      </p:sp>
      <p:pic>
        <p:nvPicPr>
          <p:cNvPr id="29698" name="Picture 2" descr="Book Summary - Contagious: Why Things Catch On">
            <a:extLst>
              <a:ext uri="{FF2B5EF4-FFF2-40B4-BE49-F238E27FC236}">
                <a16:creationId xmlns:a16="http://schemas.microsoft.com/office/drawing/2014/main" id="{5B2EF9A6-ECB8-2548-0753-2FB77769A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626" y="2995154"/>
            <a:ext cx="4454601" cy="197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5391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nodeType="withEffect">
                                  <p:stCondLst>
                                    <p:cond delay="0"/>
                                  </p:stCondLst>
                                  <p:childTnLst>
                                    <p:set>
                                      <p:cBhvr>
                                        <p:cTn id="26" dur="1" fill="hold">
                                          <p:stCondLst>
                                            <p:cond delay="0"/>
                                          </p:stCondLst>
                                        </p:cTn>
                                        <p:tgtEl>
                                          <p:spTgt spid="29698"/>
                                        </p:tgtEl>
                                        <p:attrNameLst>
                                          <p:attrName>style.visibility</p:attrName>
                                        </p:attrNameLst>
                                      </p:cBhvr>
                                      <p:to>
                                        <p:strVal val="visible"/>
                                      </p:to>
                                    </p:set>
                                    <p:animEffect transition="in" filter="randombar(horizontal)">
                                      <p:cBhvr>
                                        <p:cTn id="2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Thank U Appreciated Sticker - Thank u Appreciated Thanks - Discover &amp; Share  GIFs | Thank you for listening powerpoint cute, Thanks gif, Happy gif">
            <a:extLst>
              <a:ext uri="{FF2B5EF4-FFF2-40B4-BE49-F238E27FC236}">
                <a16:creationId xmlns:a16="http://schemas.microsoft.com/office/drawing/2014/main" id="{428FE7A0-E30E-26FE-ED36-6CD1DF3D0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9164" y="110258"/>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Questions-sticker GIFs - Get the best GIF on GIPHY">
            <a:extLst>
              <a:ext uri="{FF2B5EF4-FFF2-40B4-BE49-F238E27FC236}">
                <a16:creationId xmlns:a16="http://schemas.microsoft.com/office/drawing/2014/main" id="{8E1AF4CA-2DDF-B867-2572-B7E24D535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1" y="1888837"/>
            <a:ext cx="3459018" cy="3459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44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1" name="Google Shape;511;p30"/>
          <p:cNvSpPr/>
          <p:nvPr/>
        </p:nvSpPr>
        <p:spPr>
          <a:xfrm>
            <a:off x="479585" y="1039794"/>
            <a:ext cx="8018969" cy="888600"/>
          </a:xfrm>
          <a:prstGeom prst="roundRect">
            <a:avLst>
              <a:gd name="adj" fmla="val 1923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48BC190F-4115-6CBD-AC9D-30D3902C0067}"/>
              </a:ext>
            </a:extLst>
          </p:cNvPr>
          <p:cNvGrpSpPr/>
          <p:nvPr/>
        </p:nvGrpSpPr>
        <p:grpSpPr>
          <a:xfrm>
            <a:off x="0" y="1047"/>
            <a:ext cx="3865468" cy="514827"/>
            <a:chOff x="-83396" y="-13241"/>
            <a:chExt cx="3865468" cy="514827"/>
          </a:xfrm>
        </p:grpSpPr>
        <p:sp>
          <p:nvSpPr>
            <p:cNvPr id="3" name="Google Shape;321;p26">
              <a:extLst>
                <a:ext uri="{FF2B5EF4-FFF2-40B4-BE49-F238E27FC236}">
                  <a16:creationId xmlns:a16="http://schemas.microsoft.com/office/drawing/2014/main" id="{F6FB4AA6-DB91-550D-DAC3-A0CFEC9EE3CA}"/>
                </a:ext>
              </a:extLst>
            </p:cNvPr>
            <p:cNvSpPr/>
            <p:nvPr/>
          </p:nvSpPr>
          <p:spPr>
            <a:xfrm>
              <a:off x="-83396" y="-13197"/>
              <a:ext cx="547263" cy="514783"/>
            </a:xfrm>
            <a:custGeom>
              <a:avLst/>
              <a:gdLst/>
              <a:ahLst/>
              <a:cxnLst/>
              <a:rect l="l" t="t" r="r" b="b"/>
              <a:pathLst>
                <a:path w="10942" h="10942" extrusionOk="0">
                  <a:moveTo>
                    <a:pt x="1" y="0"/>
                  </a:moveTo>
                  <a:lnTo>
                    <a:pt x="1" y="10941"/>
                  </a:lnTo>
                  <a:lnTo>
                    <a:pt x="10942" y="10941"/>
                  </a:lnTo>
                  <a:lnTo>
                    <a:pt x="10942" y="0"/>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bg2"/>
                  </a:solidFill>
                  <a:latin typeface="Fira Sans Extra Condensed"/>
                  <a:ea typeface="Fira Sans Extra Condensed"/>
                  <a:cs typeface="Fira Sans Extra Condensed"/>
                  <a:sym typeface="Fira Sans Extra Condensed"/>
                </a:rPr>
                <a:t>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92ED274B-9AFD-F670-81C5-ADEE901F1605}"/>
                </a:ext>
              </a:extLst>
            </p:cNvPr>
            <p:cNvSpPr txBox="1"/>
            <p:nvPr/>
          </p:nvSpPr>
          <p:spPr>
            <a:xfrm>
              <a:off x="463720" y="-1324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journey: the basics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Hành trình khách hàng: cơ bản</a:t>
              </a:r>
            </a:p>
          </p:txBody>
        </p:sp>
      </p:grpSp>
      <p:sp>
        <p:nvSpPr>
          <p:cNvPr id="7" name="Google Shape;1708;p48">
            <a:extLst>
              <a:ext uri="{FF2B5EF4-FFF2-40B4-BE49-F238E27FC236}">
                <a16:creationId xmlns:a16="http://schemas.microsoft.com/office/drawing/2014/main" id="{B8F2FE29-F3ED-EDF2-B016-9537A1D8B6E1}"/>
              </a:ext>
            </a:extLst>
          </p:cNvPr>
          <p:cNvSpPr/>
          <p:nvPr/>
        </p:nvSpPr>
        <p:spPr>
          <a:xfrm>
            <a:off x="402559" y="1100734"/>
            <a:ext cx="8018969" cy="716117"/>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en-US">
                <a:solidFill>
                  <a:schemeClr val="dk1"/>
                </a:solidFill>
                <a:latin typeface="Roboto"/>
                <a:ea typeface="Roboto"/>
                <a:cs typeface="Roboto"/>
                <a:sym typeface="Roboto"/>
              </a:rPr>
              <a:t>L</a:t>
            </a:r>
            <a:r>
              <a:rPr lang="vi-VN">
                <a:solidFill>
                  <a:schemeClr val="dk1"/>
                </a:solidFill>
                <a:latin typeface="Roboto"/>
                <a:ea typeface="Roboto"/>
                <a:cs typeface="Roboto"/>
                <a:sym typeface="Roboto"/>
              </a:rPr>
              <a:t>à sự mô tả trực quan về những trải nghiệm mà khách hàng đã có với doanh nghiệp. </a:t>
            </a:r>
            <a:endParaRPr lang="en-US">
              <a:solidFill>
                <a:schemeClr val="dk1"/>
              </a:solidFill>
              <a:latin typeface="Roboto"/>
              <a:ea typeface="Roboto"/>
              <a:cs typeface="Roboto"/>
              <a:sym typeface="Roboto"/>
            </a:endParaRPr>
          </a:p>
          <a:p>
            <a:pPr marL="152400" lvl="0" algn="just" rtl="0">
              <a:spcBef>
                <a:spcPts val="0"/>
              </a:spcBef>
              <a:spcAft>
                <a:spcPts val="0"/>
              </a:spcAft>
              <a:buClr>
                <a:schemeClr val="dk1"/>
              </a:buClr>
              <a:buSzPts val="1200"/>
            </a:pPr>
            <a:r>
              <a:rPr lang="vi-VN">
                <a:solidFill>
                  <a:schemeClr val="dk1"/>
                </a:solidFill>
                <a:latin typeface="Roboto"/>
                <a:ea typeface="Roboto"/>
                <a:cs typeface="Roboto"/>
                <a:sym typeface="Roboto"/>
              </a:rPr>
              <a:t>Nó có thể được hiểu là câu chuyện về trải nghiệm khách hàng với thương hiệu từ những tương tác đầu tiên và trong mối quan hệ dài hạn</a:t>
            </a:r>
            <a:r>
              <a:rPr lang="en-US">
                <a:solidFill>
                  <a:schemeClr val="dk1"/>
                </a:solidFill>
                <a:latin typeface="Roboto"/>
                <a:ea typeface="Roboto"/>
                <a:cs typeface="Roboto"/>
                <a:sym typeface="Roboto"/>
              </a:rPr>
              <a:t>.</a:t>
            </a:r>
          </a:p>
        </p:txBody>
      </p:sp>
      <p:sp>
        <p:nvSpPr>
          <p:cNvPr id="9" name="Google Shape;423;p28">
            <a:extLst>
              <a:ext uri="{FF2B5EF4-FFF2-40B4-BE49-F238E27FC236}">
                <a16:creationId xmlns:a16="http://schemas.microsoft.com/office/drawing/2014/main" id="{69EEF134-0070-6A0B-D20A-A93F1546B7A5}"/>
              </a:ext>
            </a:extLst>
          </p:cNvPr>
          <p:cNvSpPr txBox="1"/>
          <p:nvPr/>
        </p:nvSpPr>
        <p:spPr>
          <a:xfrm>
            <a:off x="680024" y="576770"/>
            <a:ext cx="43095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Bản đồ hành trình khách hàng</a:t>
            </a:r>
            <a:endParaRPr sz="2000" b="1">
              <a:solidFill>
                <a:schemeClr val="dk2"/>
              </a:solidFill>
              <a:latin typeface="Fira Sans Extra Condensed"/>
              <a:ea typeface="Fira Sans Extra Condensed"/>
              <a:cs typeface="Fira Sans Extra Condensed"/>
              <a:sym typeface="Fira Sans Extra Condensed"/>
            </a:endParaRPr>
          </a:p>
        </p:txBody>
      </p:sp>
      <p:pic>
        <p:nvPicPr>
          <p:cNvPr id="5" name="Picture 4" descr="customer-journey-mapping-cjm-ban-do-hanh-trinh-trai-nghiem-khach-hang">
            <a:extLst>
              <a:ext uri="{FF2B5EF4-FFF2-40B4-BE49-F238E27FC236}">
                <a16:creationId xmlns:a16="http://schemas.microsoft.com/office/drawing/2014/main" id="{1046B6F3-3651-4CA0-06C8-91EBB401050E}"/>
              </a:ext>
            </a:extLst>
          </p:cNvPr>
          <p:cNvPicPr>
            <a:picLocks noChangeAspect="1"/>
          </p:cNvPicPr>
          <p:nvPr/>
        </p:nvPicPr>
        <p:blipFill rotWithShape="1">
          <a:blip r:embed="rId3">
            <a:extLst>
              <a:ext uri="{28A0092B-C50C-407E-A947-70E740481C1C}">
                <a14:useLocalDpi xmlns:a14="http://schemas.microsoft.com/office/drawing/2010/main" val="0"/>
              </a:ext>
            </a:extLst>
          </a:blip>
          <a:srcRect l="4987" t="13978" r="4732" b="12692"/>
          <a:stretch/>
        </p:blipFill>
        <p:spPr bwMode="auto">
          <a:xfrm>
            <a:off x="1230127" y="1989334"/>
            <a:ext cx="6683745" cy="2714400"/>
          </a:xfrm>
          <a:prstGeom prst="rect">
            <a:avLst/>
          </a:prstGeom>
          <a:noFill/>
          <a:ln>
            <a:noFill/>
          </a:ln>
        </p:spPr>
      </p:pic>
    </p:spTree>
    <p:extLst>
      <p:ext uri="{BB962C8B-B14F-4D97-AF65-F5344CB8AC3E}">
        <p14:creationId xmlns:p14="http://schemas.microsoft.com/office/powerpoint/2010/main" val="181241463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11"/>
                                        </p:tgtEl>
                                        <p:attrNameLst>
                                          <p:attrName>style.visibility</p:attrName>
                                        </p:attrNameLst>
                                      </p:cBhvr>
                                      <p:to>
                                        <p:strVal val="visible"/>
                                      </p:to>
                                    </p:set>
                                    <p:animEffect transition="in" filter="randombar(horizontal)">
                                      <p:cBhvr>
                                        <p:cTn id="12" dur="500"/>
                                        <p:tgtEl>
                                          <p:spTgt spid="511"/>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0" animBg="1"/>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600" name="Google Shape;600;p32"/>
          <p:cNvGrpSpPr/>
          <p:nvPr/>
        </p:nvGrpSpPr>
        <p:grpSpPr>
          <a:xfrm>
            <a:off x="409650" y="2458179"/>
            <a:ext cx="8324700" cy="1110300"/>
            <a:chOff x="409650" y="2297921"/>
            <a:chExt cx="8324700" cy="1110300"/>
          </a:xfrm>
        </p:grpSpPr>
        <p:sp>
          <p:nvSpPr>
            <p:cNvPr id="601" name="Google Shape;601;p32"/>
            <p:cNvSpPr/>
            <p:nvPr/>
          </p:nvSpPr>
          <p:spPr>
            <a:xfrm>
              <a:off x="409650" y="2297921"/>
              <a:ext cx="8324700" cy="1110300"/>
            </a:xfrm>
            <a:prstGeom prst="roundRect">
              <a:avLst>
                <a:gd name="adj" fmla="val 50000"/>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602" name="Google Shape;602;p32"/>
            <p:cNvSpPr txBox="1"/>
            <p:nvPr/>
          </p:nvSpPr>
          <p:spPr>
            <a:xfrm>
              <a:off x="530001" y="2698318"/>
              <a:ext cx="19803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Giai đoạn 2:</a:t>
              </a:r>
            </a:p>
            <a:p>
              <a:pPr marL="0" lvl="0" indent="0" algn="l"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Mua hàng</a:t>
              </a:r>
              <a:endParaRPr lang="en-US" sz="2100" b="1">
                <a:solidFill>
                  <a:schemeClr val="dk1"/>
                </a:solidFill>
                <a:latin typeface="Fira Sans Extra Condensed"/>
                <a:ea typeface="Fira Sans Extra Condensed"/>
                <a:cs typeface="Fira Sans Extra Condensed"/>
                <a:sym typeface="Fira Sans Extra Condensed"/>
              </a:endParaRPr>
            </a:p>
          </p:txBody>
        </p:sp>
      </p:grpSp>
      <p:grpSp>
        <p:nvGrpSpPr>
          <p:cNvPr id="3" name="Group 2">
            <a:extLst>
              <a:ext uri="{FF2B5EF4-FFF2-40B4-BE49-F238E27FC236}">
                <a16:creationId xmlns:a16="http://schemas.microsoft.com/office/drawing/2014/main" id="{61B6C494-9E16-0328-F068-FBD142438F01}"/>
              </a:ext>
            </a:extLst>
          </p:cNvPr>
          <p:cNvGrpSpPr/>
          <p:nvPr/>
        </p:nvGrpSpPr>
        <p:grpSpPr>
          <a:xfrm>
            <a:off x="409650" y="3568174"/>
            <a:ext cx="8324700" cy="1110300"/>
            <a:chOff x="409650" y="3568174"/>
            <a:chExt cx="8324700" cy="1110300"/>
          </a:xfrm>
        </p:grpSpPr>
        <p:grpSp>
          <p:nvGrpSpPr>
            <p:cNvPr id="596" name="Google Shape;596;p32"/>
            <p:cNvGrpSpPr/>
            <p:nvPr/>
          </p:nvGrpSpPr>
          <p:grpSpPr>
            <a:xfrm>
              <a:off x="409650" y="3568174"/>
              <a:ext cx="8324700" cy="1110300"/>
              <a:chOff x="409650" y="3407916"/>
              <a:chExt cx="8324700" cy="1110300"/>
            </a:xfrm>
          </p:grpSpPr>
          <p:sp>
            <p:nvSpPr>
              <p:cNvPr id="597" name="Google Shape;597;p32"/>
              <p:cNvSpPr/>
              <p:nvPr/>
            </p:nvSpPr>
            <p:spPr>
              <a:xfrm>
                <a:off x="409650" y="3407916"/>
                <a:ext cx="8324700" cy="1110300"/>
              </a:xfrm>
              <a:prstGeom prst="roundRect">
                <a:avLst>
                  <a:gd name="adj" fmla="val 50000"/>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98" name="Google Shape;598;p32"/>
              <p:cNvSpPr txBox="1"/>
              <p:nvPr/>
            </p:nvSpPr>
            <p:spPr>
              <a:xfrm>
                <a:off x="530002" y="3808313"/>
                <a:ext cx="19803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Giai đoạn 3:</a:t>
                </a:r>
              </a:p>
              <a:p>
                <a:pPr marL="0" lvl="0" indent="0" algn="l" rtl="0">
                  <a:spcBef>
                    <a:spcPts val="0"/>
                  </a:spcBef>
                  <a:spcAft>
                    <a:spcPts val="0"/>
                  </a:spcAft>
                  <a:buNone/>
                </a:pPr>
                <a:r>
                  <a:rPr lang="en" sz="2100" b="1">
                    <a:solidFill>
                      <a:schemeClr val="dk1"/>
                    </a:solidFill>
                    <a:latin typeface="Fira Sans Extra Condensed"/>
                    <a:ea typeface="Fira Sans Extra Condensed"/>
                    <a:cs typeface="Fira Sans Extra Condensed"/>
                    <a:sym typeface="Fira Sans Extra Condensed"/>
                  </a:rPr>
                  <a:t>Sau mua hàng</a:t>
                </a:r>
                <a:endParaRPr sz="2100" b="1">
                  <a:solidFill>
                    <a:schemeClr val="dk1"/>
                  </a:solidFill>
                  <a:latin typeface="Fira Sans Extra Condensed"/>
                  <a:ea typeface="Fira Sans Extra Condensed"/>
                  <a:cs typeface="Fira Sans Extra Condensed"/>
                  <a:sym typeface="Fira Sans Extra Condensed"/>
                </a:endParaRPr>
              </a:p>
            </p:txBody>
          </p:sp>
        </p:grpSp>
        <p:grpSp>
          <p:nvGrpSpPr>
            <p:cNvPr id="13" name="Group 12">
              <a:extLst>
                <a:ext uri="{FF2B5EF4-FFF2-40B4-BE49-F238E27FC236}">
                  <a16:creationId xmlns:a16="http://schemas.microsoft.com/office/drawing/2014/main" id="{0EB39BEA-D906-3582-3CA6-4E7268890DE1}"/>
                </a:ext>
              </a:extLst>
            </p:cNvPr>
            <p:cNvGrpSpPr/>
            <p:nvPr/>
          </p:nvGrpSpPr>
          <p:grpSpPr>
            <a:xfrm>
              <a:off x="2510400" y="3945067"/>
              <a:ext cx="6148078" cy="331607"/>
              <a:chOff x="2510400" y="3784809"/>
              <a:chExt cx="6148078" cy="331607"/>
            </a:xfrm>
          </p:grpSpPr>
          <p:sp>
            <p:nvSpPr>
              <p:cNvPr id="607" name="Google Shape;607;p32"/>
              <p:cNvSpPr/>
              <p:nvPr/>
            </p:nvSpPr>
            <p:spPr>
              <a:xfrm>
                <a:off x="4767300" y="3784809"/>
                <a:ext cx="3891178" cy="309300"/>
              </a:xfrm>
              <a:prstGeom prst="roundRect">
                <a:avLst>
                  <a:gd name="adj" fmla="val 50000"/>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a:solidFill>
                      <a:schemeClr val="bg2"/>
                    </a:solidFill>
                    <a:latin typeface="Roboto"/>
                    <a:ea typeface="Roboto"/>
                    <a:cs typeface="Roboto"/>
                    <a:sym typeface="Roboto"/>
                  </a:rPr>
                  <a:t>Khách hàng chia sẻ sản phẩm cho bạn bè, người thân</a:t>
                </a:r>
                <a:endParaRPr>
                  <a:solidFill>
                    <a:schemeClr val="bg2"/>
                  </a:solidFill>
                </a:endParaRPr>
              </a:p>
            </p:txBody>
          </p:sp>
          <p:sp>
            <p:nvSpPr>
              <p:cNvPr id="612" name="Google Shape;612;p32"/>
              <p:cNvSpPr/>
              <p:nvPr/>
            </p:nvSpPr>
            <p:spPr>
              <a:xfrm>
                <a:off x="2510400" y="3807116"/>
                <a:ext cx="1940400" cy="30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Chia sẻ trải nghiệm</a:t>
                </a:r>
                <a:endParaRPr/>
              </a:p>
            </p:txBody>
          </p:sp>
        </p:grpSp>
      </p:grpSp>
      <p:grpSp>
        <p:nvGrpSpPr>
          <p:cNvPr id="11" name="Group 10">
            <a:extLst>
              <a:ext uri="{FF2B5EF4-FFF2-40B4-BE49-F238E27FC236}">
                <a16:creationId xmlns:a16="http://schemas.microsoft.com/office/drawing/2014/main" id="{01983C16-02FE-350C-2922-DD80EE899D03}"/>
              </a:ext>
            </a:extLst>
          </p:cNvPr>
          <p:cNvGrpSpPr/>
          <p:nvPr/>
        </p:nvGrpSpPr>
        <p:grpSpPr>
          <a:xfrm>
            <a:off x="2510400" y="2607923"/>
            <a:ext cx="6103598" cy="315651"/>
            <a:chOff x="2510400" y="2447665"/>
            <a:chExt cx="6103598" cy="315651"/>
          </a:xfrm>
        </p:grpSpPr>
        <p:sp>
          <p:nvSpPr>
            <p:cNvPr id="605" name="Google Shape;605;p32"/>
            <p:cNvSpPr/>
            <p:nvPr/>
          </p:nvSpPr>
          <p:spPr>
            <a:xfrm>
              <a:off x="4767300" y="2447665"/>
              <a:ext cx="3846698" cy="309300"/>
            </a:xfrm>
            <a:prstGeom prst="roundRect">
              <a:avLst>
                <a:gd name="adj" fmla="val 50000"/>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a:solidFill>
                    <a:schemeClr val="bg2"/>
                  </a:solidFill>
                  <a:latin typeface="Roboto"/>
                  <a:ea typeface="Roboto"/>
                  <a:cs typeface="Roboto"/>
                  <a:sym typeface="Roboto"/>
                </a:rPr>
                <a:t>Khách hàng tiến hành mua sản phẩm</a:t>
              </a:r>
              <a:endParaRPr sz="1200">
                <a:solidFill>
                  <a:schemeClr val="bg2"/>
                </a:solidFill>
                <a:latin typeface="Roboto"/>
                <a:ea typeface="Roboto"/>
                <a:cs typeface="Roboto"/>
                <a:sym typeface="Roboto"/>
              </a:endParaRPr>
            </a:p>
          </p:txBody>
        </p:sp>
        <p:sp>
          <p:nvSpPr>
            <p:cNvPr id="614" name="Google Shape;614;p32"/>
            <p:cNvSpPr/>
            <p:nvPr/>
          </p:nvSpPr>
          <p:spPr>
            <a:xfrm>
              <a:off x="2510400" y="2454016"/>
              <a:ext cx="1940400" cy="30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Mua hàng</a:t>
              </a:r>
              <a:endParaRPr/>
            </a:p>
          </p:txBody>
        </p:sp>
      </p:grpSp>
      <p:grpSp>
        <p:nvGrpSpPr>
          <p:cNvPr id="12" name="Group 11">
            <a:extLst>
              <a:ext uri="{FF2B5EF4-FFF2-40B4-BE49-F238E27FC236}">
                <a16:creationId xmlns:a16="http://schemas.microsoft.com/office/drawing/2014/main" id="{BF116EF3-95A6-9B55-EC46-9ECF5F7B7031}"/>
              </a:ext>
            </a:extLst>
          </p:cNvPr>
          <p:cNvGrpSpPr/>
          <p:nvPr/>
        </p:nvGrpSpPr>
        <p:grpSpPr>
          <a:xfrm>
            <a:off x="2510400" y="3128412"/>
            <a:ext cx="6103598" cy="315649"/>
            <a:chOff x="2510400" y="2968154"/>
            <a:chExt cx="6103598" cy="315649"/>
          </a:xfrm>
        </p:grpSpPr>
        <p:sp>
          <p:nvSpPr>
            <p:cNvPr id="606" name="Google Shape;606;p32"/>
            <p:cNvSpPr/>
            <p:nvPr/>
          </p:nvSpPr>
          <p:spPr>
            <a:xfrm>
              <a:off x="4767300" y="2968154"/>
              <a:ext cx="3846698" cy="309300"/>
            </a:xfrm>
            <a:prstGeom prst="roundRect">
              <a:avLst>
                <a:gd name="adj" fmla="val 50000"/>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a:solidFill>
                    <a:schemeClr val="bg2"/>
                  </a:solidFill>
                  <a:latin typeface="Roboto"/>
                  <a:ea typeface="Roboto"/>
                  <a:cs typeface="Roboto"/>
                  <a:sym typeface="Roboto"/>
                </a:rPr>
                <a:t>Khách hàng sử dụng sản phẩm</a:t>
              </a:r>
              <a:endParaRPr>
                <a:solidFill>
                  <a:schemeClr val="bg2"/>
                </a:solidFill>
              </a:endParaRPr>
            </a:p>
          </p:txBody>
        </p:sp>
        <p:sp>
          <p:nvSpPr>
            <p:cNvPr id="615" name="Google Shape;615;p32"/>
            <p:cNvSpPr/>
            <p:nvPr/>
          </p:nvSpPr>
          <p:spPr>
            <a:xfrm>
              <a:off x="2510400" y="2974503"/>
              <a:ext cx="1940400" cy="30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Sử dụng</a:t>
              </a:r>
              <a:endParaRPr/>
            </a:p>
          </p:txBody>
        </p:sp>
      </p:grpSp>
      <p:grpSp>
        <p:nvGrpSpPr>
          <p:cNvPr id="2" name="Group 1">
            <a:extLst>
              <a:ext uri="{FF2B5EF4-FFF2-40B4-BE49-F238E27FC236}">
                <a16:creationId xmlns:a16="http://schemas.microsoft.com/office/drawing/2014/main" id="{E6964745-B8C6-3F70-29BD-6EF6D47190D6}"/>
              </a:ext>
            </a:extLst>
          </p:cNvPr>
          <p:cNvGrpSpPr/>
          <p:nvPr/>
        </p:nvGrpSpPr>
        <p:grpSpPr>
          <a:xfrm>
            <a:off x="409650" y="1348184"/>
            <a:ext cx="8324700" cy="1132712"/>
            <a:chOff x="409650" y="1348184"/>
            <a:chExt cx="8324700" cy="1132712"/>
          </a:xfrm>
        </p:grpSpPr>
        <p:grpSp>
          <p:nvGrpSpPr>
            <p:cNvPr id="592" name="Google Shape;592;p32"/>
            <p:cNvGrpSpPr/>
            <p:nvPr/>
          </p:nvGrpSpPr>
          <p:grpSpPr>
            <a:xfrm>
              <a:off x="409650" y="1348184"/>
              <a:ext cx="8324700" cy="1110300"/>
              <a:chOff x="409650" y="1187926"/>
              <a:chExt cx="8324700" cy="1110300"/>
            </a:xfrm>
          </p:grpSpPr>
          <p:sp>
            <p:nvSpPr>
              <p:cNvPr id="593" name="Google Shape;593;p32"/>
              <p:cNvSpPr/>
              <p:nvPr/>
            </p:nvSpPr>
            <p:spPr>
              <a:xfrm>
                <a:off x="409650" y="1187926"/>
                <a:ext cx="8324700" cy="1110300"/>
              </a:xfrm>
              <a:prstGeom prst="roundRect">
                <a:avLst>
                  <a:gd name="adj" fmla="val 50000"/>
                </a:avLst>
              </a:prstGeom>
              <a:solidFill>
                <a:schemeClr val="accent6"/>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94" name="Google Shape;594;p32"/>
              <p:cNvSpPr txBox="1"/>
              <p:nvPr/>
            </p:nvSpPr>
            <p:spPr>
              <a:xfrm>
                <a:off x="530001" y="1588322"/>
                <a:ext cx="1980300"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100" b="1">
                    <a:solidFill>
                      <a:schemeClr val="dk1"/>
                    </a:solidFill>
                    <a:latin typeface="Fira Sans Extra Condensed"/>
                    <a:ea typeface="Fira Sans Extra Condensed"/>
                    <a:cs typeface="Fira Sans Extra Condensed"/>
                    <a:sym typeface="Fira Sans Extra Condensed"/>
                  </a:rPr>
                  <a:t>Giai đoạn 1:</a:t>
                </a:r>
              </a:p>
              <a:p>
                <a:pPr marL="0" lvl="0" indent="0" algn="l" rtl="0">
                  <a:spcBef>
                    <a:spcPts val="0"/>
                  </a:spcBef>
                  <a:spcAft>
                    <a:spcPts val="0"/>
                  </a:spcAft>
                  <a:buClr>
                    <a:srgbClr val="000000"/>
                  </a:buClr>
                  <a:buSzPts val="1100"/>
                  <a:buFont typeface="Arial"/>
                  <a:buNone/>
                </a:pPr>
                <a:r>
                  <a:rPr lang="en" sz="2100" b="1">
                    <a:solidFill>
                      <a:schemeClr val="dk1"/>
                    </a:solidFill>
                    <a:latin typeface="Fira Sans Extra Condensed"/>
                    <a:ea typeface="Fira Sans Extra Condensed"/>
                    <a:cs typeface="Fira Sans Extra Condensed"/>
                    <a:sym typeface="Fira Sans Extra Condensed"/>
                  </a:rPr>
                  <a:t>Trước mua hàng</a:t>
                </a:r>
                <a:endParaRPr sz="2100" b="1">
                  <a:solidFill>
                    <a:schemeClr val="dk1"/>
                  </a:solidFill>
                  <a:latin typeface="Fira Sans Extra Condensed"/>
                  <a:ea typeface="Fira Sans Extra Condensed"/>
                  <a:cs typeface="Fira Sans Extra Condensed"/>
                  <a:sym typeface="Fira Sans Extra Condensed"/>
                </a:endParaRPr>
              </a:p>
            </p:txBody>
          </p:sp>
        </p:grpSp>
        <p:grpSp>
          <p:nvGrpSpPr>
            <p:cNvPr id="8" name="Group 7">
              <a:extLst>
                <a:ext uri="{FF2B5EF4-FFF2-40B4-BE49-F238E27FC236}">
                  <a16:creationId xmlns:a16="http://schemas.microsoft.com/office/drawing/2014/main" id="{C07F87E4-9074-C1A4-331F-63615D701294}"/>
                </a:ext>
              </a:extLst>
            </p:cNvPr>
            <p:cNvGrpSpPr/>
            <p:nvPr/>
          </p:nvGrpSpPr>
          <p:grpSpPr>
            <a:xfrm>
              <a:off x="2510300" y="1361684"/>
              <a:ext cx="6103698" cy="320814"/>
              <a:chOff x="2510300" y="1201426"/>
              <a:chExt cx="6103698" cy="320814"/>
            </a:xfrm>
          </p:grpSpPr>
          <p:sp>
            <p:nvSpPr>
              <p:cNvPr id="609" name="Google Shape;609;p32"/>
              <p:cNvSpPr/>
              <p:nvPr/>
            </p:nvSpPr>
            <p:spPr>
              <a:xfrm>
                <a:off x="4828423" y="1212940"/>
                <a:ext cx="3785575" cy="309300"/>
              </a:xfrm>
              <a:prstGeom prst="roundRect">
                <a:avLst>
                  <a:gd name="adj" fmla="val 50000"/>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a:solidFill>
                      <a:schemeClr val="bg2"/>
                    </a:solidFill>
                    <a:latin typeface="Roboto"/>
                    <a:ea typeface="Roboto"/>
                    <a:cs typeface="Roboto"/>
                    <a:sym typeface="Roboto"/>
                  </a:rPr>
                  <a:t>N</a:t>
                </a:r>
                <a:r>
                  <a:rPr lang="vi-VN" sz="1200">
                    <a:solidFill>
                      <a:schemeClr val="bg2"/>
                    </a:solidFill>
                    <a:latin typeface="Roboto"/>
                    <a:ea typeface="Roboto"/>
                    <a:cs typeface="Roboto"/>
                    <a:sym typeface="Roboto"/>
                  </a:rPr>
                  <a:t>gười mua nhận ra rằng họ có vấn đề</a:t>
                </a:r>
                <a:endParaRPr>
                  <a:solidFill>
                    <a:schemeClr val="bg2"/>
                  </a:solidFill>
                </a:endParaRPr>
              </a:p>
            </p:txBody>
          </p:sp>
          <p:sp>
            <p:nvSpPr>
              <p:cNvPr id="617" name="Google Shape;617;p32"/>
              <p:cNvSpPr/>
              <p:nvPr/>
            </p:nvSpPr>
            <p:spPr>
              <a:xfrm>
                <a:off x="2510300" y="1201426"/>
                <a:ext cx="1940499" cy="299915"/>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Nhận thức</a:t>
                </a:r>
                <a:endParaRPr/>
              </a:p>
            </p:txBody>
          </p:sp>
        </p:grpSp>
        <p:grpSp>
          <p:nvGrpSpPr>
            <p:cNvPr id="10" name="Group 9">
              <a:extLst>
                <a:ext uri="{FF2B5EF4-FFF2-40B4-BE49-F238E27FC236}">
                  <a16:creationId xmlns:a16="http://schemas.microsoft.com/office/drawing/2014/main" id="{ADE8613E-0258-0618-E644-9ED8CDC6BF0B}"/>
                </a:ext>
              </a:extLst>
            </p:cNvPr>
            <p:cNvGrpSpPr/>
            <p:nvPr/>
          </p:nvGrpSpPr>
          <p:grpSpPr>
            <a:xfrm>
              <a:off x="2510300" y="2135852"/>
              <a:ext cx="6103698" cy="345044"/>
              <a:chOff x="2510300" y="1975594"/>
              <a:chExt cx="6103698" cy="345044"/>
            </a:xfrm>
          </p:grpSpPr>
          <p:sp>
            <p:nvSpPr>
              <p:cNvPr id="610" name="Google Shape;610;p32"/>
              <p:cNvSpPr/>
              <p:nvPr/>
            </p:nvSpPr>
            <p:spPr>
              <a:xfrm>
                <a:off x="4828423" y="2011338"/>
                <a:ext cx="3785575" cy="309300"/>
              </a:xfrm>
              <a:prstGeom prst="roundRect">
                <a:avLst>
                  <a:gd name="adj" fmla="val 50000"/>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a:solidFill>
                      <a:schemeClr val="bg2"/>
                    </a:solidFill>
                    <a:latin typeface="Roboto"/>
                    <a:ea typeface="Roboto"/>
                    <a:cs typeface="Roboto"/>
                    <a:sym typeface="Roboto"/>
                  </a:rPr>
                  <a:t>Người mua chọn giải pháp</a:t>
                </a:r>
                <a:endParaRPr>
                  <a:solidFill>
                    <a:schemeClr val="bg2"/>
                  </a:solidFill>
                </a:endParaRPr>
              </a:p>
            </p:txBody>
          </p:sp>
          <p:sp>
            <p:nvSpPr>
              <p:cNvPr id="618" name="Google Shape;618;p32"/>
              <p:cNvSpPr/>
              <p:nvPr/>
            </p:nvSpPr>
            <p:spPr>
              <a:xfrm>
                <a:off x="2510300" y="1975594"/>
                <a:ext cx="1940499" cy="299915"/>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Quyết định</a:t>
                </a:r>
                <a:endParaRPr/>
              </a:p>
            </p:txBody>
          </p:sp>
        </p:grpSp>
        <p:grpSp>
          <p:nvGrpSpPr>
            <p:cNvPr id="9" name="Group 8">
              <a:extLst>
                <a:ext uri="{FF2B5EF4-FFF2-40B4-BE49-F238E27FC236}">
                  <a16:creationId xmlns:a16="http://schemas.microsoft.com/office/drawing/2014/main" id="{9380F792-E4C9-26DB-62C7-F874E64C3D21}"/>
                </a:ext>
              </a:extLst>
            </p:cNvPr>
            <p:cNvGrpSpPr/>
            <p:nvPr/>
          </p:nvGrpSpPr>
          <p:grpSpPr>
            <a:xfrm>
              <a:off x="2510300" y="1748778"/>
              <a:ext cx="6103698" cy="332930"/>
              <a:chOff x="2510300" y="1588520"/>
              <a:chExt cx="6103698" cy="332930"/>
            </a:xfrm>
          </p:grpSpPr>
          <p:sp>
            <p:nvSpPr>
              <p:cNvPr id="611" name="Google Shape;611;p32"/>
              <p:cNvSpPr/>
              <p:nvPr/>
            </p:nvSpPr>
            <p:spPr>
              <a:xfrm>
                <a:off x="4828423" y="1612150"/>
                <a:ext cx="3785575" cy="309300"/>
              </a:xfrm>
              <a:prstGeom prst="roundRect">
                <a:avLst>
                  <a:gd name="adj" fmla="val 50000"/>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200">
                    <a:solidFill>
                      <a:schemeClr val="bg2"/>
                    </a:solidFill>
                    <a:latin typeface="Roboto"/>
                    <a:ea typeface="Roboto"/>
                    <a:cs typeface="Roboto"/>
                    <a:sym typeface="Roboto"/>
                  </a:rPr>
                  <a:t>Người mua xác định rõ vấn đề của họ và nghiên cứu, đánh giá các phương án để giải quyết vấn đề</a:t>
                </a:r>
                <a:endParaRPr lang="vi-VN">
                  <a:solidFill>
                    <a:schemeClr val="bg2"/>
                  </a:solidFill>
                </a:endParaRPr>
              </a:p>
            </p:txBody>
          </p:sp>
          <p:sp>
            <p:nvSpPr>
              <p:cNvPr id="619" name="Google Shape;619;p32"/>
              <p:cNvSpPr/>
              <p:nvPr/>
            </p:nvSpPr>
            <p:spPr>
              <a:xfrm>
                <a:off x="2510300" y="1588520"/>
                <a:ext cx="1940499" cy="299915"/>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Xem xét</a:t>
                </a:r>
                <a:endParaRPr/>
              </a:p>
            </p:txBody>
          </p:sp>
        </p:grpSp>
      </p:grpSp>
      <p:sp>
        <p:nvSpPr>
          <p:cNvPr id="620" name="Google Shape;620;p32"/>
          <p:cNvSpPr/>
          <p:nvPr/>
        </p:nvSpPr>
        <p:spPr>
          <a:xfrm rot="5400000">
            <a:off x="2680500" y="3028483"/>
            <a:ext cx="3783000" cy="4626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E77B23A1-A423-2017-72E8-E27C8ED2105F}"/>
              </a:ext>
            </a:extLst>
          </p:cNvPr>
          <p:cNvGrpSpPr/>
          <p:nvPr/>
        </p:nvGrpSpPr>
        <p:grpSpPr>
          <a:xfrm>
            <a:off x="0" y="1047"/>
            <a:ext cx="3865468" cy="514827"/>
            <a:chOff x="-83396" y="-13241"/>
            <a:chExt cx="3865468" cy="514827"/>
          </a:xfrm>
        </p:grpSpPr>
        <p:sp>
          <p:nvSpPr>
            <p:cNvPr id="5" name="Google Shape;321;p26">
              <a:extLst>
                <a:ext uri="{FF2B5EF4-FFF2-40B4-BE49-F238E27FC236}">
                  <a16:creationId xmlns:a16="http://schemas.microsoft.com/office/drawing/2014/main" id="{734E46AA-555B-A572-F37A-58495FC522E7}"/>
                </a:ext>
              </a:extLst>
            </p:cNvPr>
            <p:cNvSpPr/>
            <p:nvPr/>
          </p:nvSpPr>
          <p:spPr>
            <a:xfrm>
              <a:off x="-83396" y="-13197"/>
              <a:ext cx="547263" cy="514783"/>
            </a:xfrm>
            <a:custGeom>
              <a:avLst/>
              <a:gdLst/>
              <a:ahLst/>
              <a:cxnLst/>
              <a:rect l="l" t="t" r="r" b="b"/>
              <a:pathLst>
                <a:path w="10942" h="10942" extrusionOk="0">
                  <a:moveTo>
                    <a:pt x="1" y="0"/>
                  </a:moveTo>
                  <a:lnTo>
                    <a:pt x="1" y="10941"/>
                  </a:lnTo>
                  <a:lnTo>
                    <a:pt x="10942" y="10941"/>
                  </a:lnTo>
                  <a:lnTo>
                    <a:pt x="10942" y="0"/>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bg2"/>
                  </a:solidFill>
                  <a:latin typeface="Fira Sans Extra Condensed"/>
                  <a:ea typeface="Fira Sans Extra Condensed"/>
                  <a:cs typeface="Fira Sans Extra Condensed"/>
                  <a:sym typeface="Fira Sans Extra Condensed"/>
                </a:rPr>
                <a:t>I</a:t>
              </a:r>
              <a:endParaRPr sz="2000" b="1">
                <a:solidFill>
                  <a:schemeClr val="bg2"/>
                </a:solidFill>
                <a:latin typeface="Fira Sans Extra Condensed"/>
                <a:ea typeface="Fira Sans Extra Condensed"/>
                <a:cs typeface="Fira Sans Extra Condensed"/>
                <a:sym typeface="Fira Sans Extra Condensed"/>
              </a:endParaRPr>
            </a:p>
          </p:txBody>
        </p:sp>
        <p:sp>
          <p:nvSpPr>
            <p:cNvPr id="6" name="Google Shape;215;p23">
              <a:extLst>
                <a:ext uri="{FF2B5EF4-FFF2-40B4-BE49-F238E27FC236}">
                  <a16:creationId xmlns:a16="http://schemas.microsoft.com/office/drawing/2014/main" id="{8FA8374C-2402-CA28-8011-5284CC1810FD}"/>
                </a:ext>
              </a:extLst>
            </p:cNvPr>
            <p:cNvSpPr txBox="1"/>
            <p:nvPr/>
          </p:nvSpPr>
          <p:spPr>
            <a:xfrm>
              <a:off x="463720" y="-1324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journey: the basics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Hành trình khách hàng: cơ bản</a:t>
              </a:r>
            </a:p>
          </p:txBody>
        </p:sp>
      </p:grpSp>
      <p:sp>
        <p:nvSpPr>
          <p:cNvPr id="7" name="Google Shape;423;p28">
            <a:extLst>
              <a:ext uri="{FF2B5EF4-FFF2-40B4-BE49-F238E27FC236}">
                <a16:creationId xmlns:a16="http://schemas.microsoft.com/office/drawing/2014/main" id="{2C3DC069-2D54-4834-ADCB-8207C19590E4}"/>
              </a:ext>
            </a:extLst>
          </p:cNvPr>
          <p:cNvSpPr txBox="1"/>
          <p:nvPr/>
        </p:nvSpPr>
        <p:spPr>
          <a:xfrm>
            <a:off x="680024" y="576770"/>
            <a:ext cx="43095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Bản đồ hành trình khách hàng</a:t>
            </a:r>
            <a:endParaRPr sz="2000" b="1">
              <a:solidFill>
                <a:schemeClr val="dk2"/>
              </a:solidFill>
              <a:latin typeface="Fira Sans Extra Condensed"/>
              <a:ea typeface="Fira Sans Extra Condensed"/>
              <a:cs typeface="Fira Sans Extra Condensed"/>
              <a:sym typeface="Fira Sans Extra Condensed"/>
            </a:endParaRPr>
          </a:p>
        </p:txBody>
      </p:sp>
      <p:sp>
        <p:nvSpPr>
          <p:cNvPr id="14" name="Google Shape;1708;p48">
            <a:extLst>
              <a:ext uri="{FF2B5EF4-FFF2-40B4-BE49-F238E27FC236}">
                <a16:creationId xmlns:a16="http://schemas.microsoft.com/office/drawing/2014/main" id="{3E398B78-651C-4EE5-ED0C-74763B1A2C57}"/>
              </a:ext>
            </a:extLst>
          </p:cNvPr>
          <p:cNvSpPr/>
          <p:nvPr/>
        </p:nvSpPr>
        <p:spPr>
          <a:xfrm>
            <a:off x="409650" y="987508"/>
            <a:ext cx="8018969" cy="351489"/>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a:ea typeface="Roboto"/>
                <a:cs typeface="Roboto"/>
                <a:sym typeface="Roboto"/>
              </a:rPr>
              <a:t>Hành trình trải nghiệm khách hàng thường bao gồm các giai đoạn cụ thể sau</a:t>
            </a:r>
            <a:r>
              <a:rPr lang="en-US">
                <a:solidFill>
                  <a:schemeClr val="dk1"/>
                </a:solidFill>
                <a:latin typeface="Roboto"/>
                <a:ea typeface="Roboto"/>
                <a:cs typeface="Roboto"/>
                <a:sym typeface="Roboto"/>
              </a:rPr>
              <a:t>:</a:t>
            </a:r>
          </a:p>
        </p:txBody>
      </p:sp>
    </p:spTree>
    <p:extLst>
      <p:ext uri="{BB962C8B-B14F-4D97-AF65-F5344CB8AC3E}">
        <p14:creationId xmlns:p14="http://schemas.microsoft.com/office/powerpoint/2010/main" val="175284263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00"/>
                                        </p:tgtEl>
                                        <p:attrNameLst>
                                          <p:attrName>style.visibility</p:attrName>
                                        </p:attrNameLst>
                                      </p:cBhvr>
                                      <p:to>
                                        <p:strVal val="visible"/>
                                      </p:to>
                                    </p:set>
                                    <p:animEffect transition="in" filter="wheel(1)">
                                      <p:cBhvr>
                                        <p:cTn id="19" dur="500"/>
                                        <p:tgtEl>
                                          <p:spTgt spid="600"/>
                                        </p:tgtEl>
                                      </p:cBhvr>
                                    </p:animEffect>
                                  </p:childTnLst>
                                </p:cTn>
                              </p:par>
                              <p:par>
                                <p:cTn id="20" presetID="21"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500"/>
                                        <p:tgtEl>
                                          <p:spTgt spid="11"/>
                                        </p:tgtEl>
                                      </p:cBhvr>
                                    </p:animEffect>
                                  </p:childTnLst>
                                </p:cTn>
                              </p:par>
                              <p:par>
                                <p:cTn id="23" presetID="21" presetClass="entr" presetSubtype="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heel(1)">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4" name="Group 3">
            <a:extLst>
              <a:ext uri="{FF2B5EF4-FFF2-40B4-BE49-F238E27FC236}">
                <a16:creationId xmlns:a16="http://schemas.microsoft.com/office/drawing/2014/main" id="{E77B23A1-A423-2017-72E8-E27C8ED2105F}"/>
              </a:ext>
            </a:extLst>
          </p:cNvPr>
          <p:cNvGrpSpPr/>
          <p:nvPr/>
        </p:nvGrpSpPr>
        <p:grpSpPr>
          <a:xfrm>
            <a:off x="0" y="1047"/>
            <a:ext cx="3865468" cy="514827"/>
            <a:chOff x="-83396" y="-13241"/>
            <a:chExt cx="3865468" cy="514827"/>
          </a:xfrm>
        </p:grpSpPr>
        <p:sp>
          <p:nvSpPr>
            <p:cNvPr id="5" name="Google Shape;321;p26">
              <a:extLst>
                <a:ext uri="{FF2B5EF4-FFF2-40B4-BE49-F238E27FC236}">
                  <a16:creationId xmlns:a16="http://schemas.microsoft.com/office/drawing/2014/main" id="{734E46AA-555B-A572-F37A-58495FC522E7}"/>
                </a:ext>
              </a:extLst>
            </p:cNvPr>
            <p:cNvSpPr/>
            <p:nvPr/>
          </p:nvSpPr>
          <p:spPr>
            <a:xfrm>
              <a:off x="-83396" y="-13197"/>
              <a:ext cx="547263" cy="514783"/>
            </a:xfrm>
            <a:custGeom>
              <a:avLst/>
              <a:gdLst/>
              <a:ahLst/>
              <a:cxnLst/>
              <a:rect l="l" t="t" r="r" b="b"/>
              <a:pathLst>
                <a:path w="10942" h="10942" extrusionOk="0">
                  <a:moveTo>
                    <a:pt x="1" y="0"/>
                  </a:moveTo>
                  <a:lnTo>
                    <a:pt x="1" y="10941"/>
                  </a:lnTo>
                  <a:lnTo>
                    <a:pt x="10942" y="10941"/>
                  </a:lnTo>
                  <a:lnTo>
                    <a:pt x="10942" y="0"/>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bg2"/>
                  </a:solidFill>
                  <a:latin typeface="Fira Sans Extra Condensed"/>
                  <a:ea typeface="Fira Sans Extra Condensed"/>
                  <a:cs typeface="Fira Sans Extra Condensed"/>
                  <a:sym typeface="Fira Sans Extra Condensed"/>
                </a:rPr>
                <a:t>I</a:t>
              </a:r>
              <a:endParaRPr sz="2000" b="1">
                <a:solidFill>
                  <a:schemeClr val="bg2"/>
                </a:solidFill>
                <a:latin typeface="Fira Sans Extra Condensed"/>
                <a:ea typeface="Fira Sans Extra Condensed"/>
                <a:cs typeface="Fira Sans Extra Condensed"/>
                <a:sym typeface="Fira Sans Extra Condensed"/>
              </a:endParaRPr>
            </a:p>
          </p:txBody>
        </p:sp>
        <p:sp>
          <p:nvSpPr>
            <p:cNvPr id="6" name="Google Shape;215;p23">
              <a:extLst>
                <a:ext uri="{FF2B5EF4-FFF2-40B4-BE49-F238E27FC236}">
                  <a16:creationId xmlns:a16="http://schemas.microsoft.com/office/drawing/2014/main" id="{8FA8374C-2402-CA28-8011-5284CC1810FD}"/>
                </a:ext>
              </a:extLst>
            </p:cNvPr>
            <p:cNvSpPr txBox="1"/>
            <p:nvPr/>
          </p:nvSpPr>
          <p:spPr>
            <a:xfrm>
              <a:off x="463720" y="-1324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journey: the basics </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Hành trình khách hàng: cơ bản</a:t>
              </a:r>
            </a:p>
          </p:txBody>
        </p:sp>
      </p:grpSp>
      <p:sp>
        <p:nvSpPr>
          <p:cNvPr id="7" name="Google Shape;423;p28">
            <a:extLst>
              <a:ext uri="{FF2B5EF4-FFF2-40B4-BE49-F238E27FC236}">
                <a16:creationId xmlns:a16="http://schemas.microsoft.com/office/drawing/2014/main" id="{2C3DC069-2D54-4834-ADCB-8207C19590E4}"/>
              </a:ext>
            </a:extLst>
          </p:cNvPr>
          <p:cNvSpPr txBox="1"/>
          <p:nvPr/>
        </p:nvSpPr>
        <p:spPr>
          <a:xfrm>
            <a:off x="680024" y="576770"/>
            <a:ext cx="4309576"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2"/>
                </a:solidFill>
                <a:latin typeface="Fira Sans Extra Condensed"/>
                <a:ea typeface="Fira Sans Extra Condensed"/>
                <a:cs typeface="Fira Sans Extra Condensed"/>
                <a:sym typeface="Fira Sans Extra Condensed"/>
              </a:rPr>
              <a:t>2. Bản đồ hành trình khách hàng</a:t>
            </a:r>
            <a:endParaRPr sz="2000" b="1">
              <a:solidFill>
                <a:schemeClr val="dk2"/>
              </a:solidFill>
              <a:latin typeface="Fira Sans Extra Condensed"/>
              <a:ea typeface="Fira Sans Extra Condensed"/>
              <a:cs typeface="Fira Sans Extra Condensed"/>
              <a:sym typeface="Fira Sans Extra Condensed"/>
            </a:endParaRPr>
          </a:p>
        </p:txBody>
      </p:sp>
      <p:pic>
        <p:nvPicPr>
          <p:cNvPr id="2" name="Picture 1" descr="customer-journey-mapping-cjm-ban-do-hanh-trinh-trai-nghiem-khach-hang">
            <a:extLst>
              <a:ext uri="{FF2B5EF4-FFF2-40B4-BE49-F238E27FC236}">
                <a16:creationId xmlns:a16="http://schemas.microsoft.com/office/drawing/2014/main" id="{AAC30837-18BF-3B4F-72AA-AE237B58E97A}"/>
              </a:ext>
            </a:extLst>
          </p:cNvPr>
          <p:cNvPicPr>
            <a:picLocks noChangeAspect="1"/>
          </p:cNvPicPr>
          <p:nvPr/>
        </p:nvPicPr>
        <p:blipFill rotWithShape="1">
          <a:blip r:embed="rId3">
            <a:extLst>
              <a:ext uri="{28A0092B-C50C-407E-A947-70E740481C1C}">
                <a14:useLocalDpi xmlns:a14="http://schemas.microsoft.com/office/drawing/2010/main" val="0"/>
              </a:ext>
            </a:extLst>
          </a:blip>
          <a:srcRect l="7062" t="19814" r="10487" b="15734"/>
          <a:stretch/>
        </p:blipFill>
        <p:spPr bwMode="auto">
          <a:xfrm>
            <a:off x="1074836" y="2028260"/>
            <a:ext cx="6994328" cy="2952417"/>
          </a:xfrm>
          <a:prstGeom prst="rect">
            <a:avLst/>
          </a:prstGeom>
          <a:noFill/>
          <a:ln>
            <a:noFill/>
          </a:ln>
        </p:spPr>
      </p:pic>
      <p:sp>
        <p:nvSpPr>
          <p:cNvPr id="3" name="Google Shape;1708;p48">
            <a:extLst>
              <a:ext uri="{FF2B5EF4-FFF2-40B4-BE49-F238E27FC236}">
                <a16:creationId xmlns:a16="http://schemas.microsoft.com/office/drawing/2014/main" id="{659B9F63-4CDE-61B1-5F86-12902F11D7EC}"/>
              </a:ext>
            </a:extLst>
          </p:cNvPr>
          <p:cNvSpPr/>
          <p:nvPr/>
        </p:nvSpPr>
        <p:spPr>
          <a:xfrm>
            <a:off x="402559" y="955319"/>
            <a:ext cx="8204113" cy="1123992"/>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a:ea typeface="Roboto"/>
                <a:cs typeface="Roboto"/>
                <a:sym typeface="Roboto"/>
              </a:rPr>
              <a:t>Customer Journey Mapping cung cấp cho các nhà quản lý một cái nhìn tổng quan về trải nghiệm khách hàng. Nó sẽ chỉ ra cách mà người mua di chuyển giữa các kênh bán hàng. Điều đó sẽ giúp các nhà quản lý xác định được cơ hội để nâng cao chất lượng trải nghiệm. Bên cạnh đó, sơ đồ này còn cho thấy hiệu quả dịch vụ chăm sóc khách hàng, đem đến khác biệt như thế nào.</a:t>
            </a:r>
            <a:endParaRPr lang="en-US">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9021A74F-26F6-2ABC-CD93-3B6129719659}"/>
              </a:ext>
            </a:extLst>
          </p:cNvPr>
          <p:cNvGrpSpPr/>
          <p:nvPr/>
        </p:nvGrpSpPr>
        <p:grpSpPr>
          <a:xfrm>
            <a:off x="916126" y="2080358"/>
            <a:ext cx="7311748" cy="3063142"/>
            <a:chOff x="3802777" y="2079311"/>
            <a:chExt cx="7311748" cy="3063142"/>
          </a:xfrm>
        </p:grpSpPr>
        <p:pic>
          <p:nvPicPr>
            <p:cNvPr id="15" name="Picture 14">
              <a:extLst>
                <a:ext uri="{FF2B5EF4-FFF2-40B4-BE49-F238E27FC236}">
                  <a16:creationId xmlns:a16="http://schemas.microsoft.com/office/drawing/2014/main" id="{23F5CADA-11C2-5DCD-0F2E-79B0986373FE}"/>
                </a:ext>
              </a:extLst>
            </p:cNvPr>
            <p:cNvPicPr>
              <a:picLocks noChangeAspect="1"/>
            </p:cNvPicPr>
            <p:nvPr/>
          </p:nvPicPr>
          <p:blipFill rotWithShape="1">
            <a:blip r:embed="rId4">
              <a:extLst>
                <a:ext uri="{28A0092B-C50C-407E-A947-70E740481C1C}">
                  <a14:useLocalDpi xmlns:a14="http://schemas.microsoft.com/office/drawing/2010/main" val="0"/>
                </a:ext>
              </a:extLst>
            </a:blip>
            <a:srcRect l="2244" t="3256" r="4784"/>
            <a:stretch/>
          </p:blipFill>
          <p:spPr bwMode="auto">
            <a:xfrm>
              <a:off x="3802777" y="2079311"/>
              <a:ext cx="7311748" cy="2675309"/>
            </a:xfrm>
            <a:prstGeom prst="rect">
              <a:avLst/>
            </a:prstGeom>
            <a:noFill/>
            <a:ln>
              <a:noFill/>
            </a:ln>
            <a:extLst>
              <a:ext uri="{53640926-AAD7-44D8-BBD7-CCE9431645EC}">
                <a14:shadowObscured xmlns:a14="http://schemas.microsoft.com/office/drawing/2010/main"/>
              </a:ext>
            </a:extLst>
          </p:spPr>
        </p:pic>
        <p:sp>
          <p:nvSpPr>
            <p:cNvPr id="16" name="Google Shape;228;p23">
              <a:extLst>
                <a:ext uri="{FF2B5EF4-FFF2-40B4-BE49-F238E27FC236}">
                  <a16:creationId xmlns:a16="http://schemas.microsoft.com/office/drawing/2014/main" id="{D4661049-8AC7-C68F-C029-CB30D326CB85}"/>
                </a:ext>
              </a:extLst>
            </p:cNvPr>
            <p:cNvSpPr txBox="1"/>
            <p:nvPr/>
          </p:nvSpPr>
          <p:spPr>
            <a:xfrm>
              <a:off x="5349051" y="4754620"/>
              <a:ext cx="4219200" cy="3878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dk1"/>
                  </a:solidFill>
                  <a:latin typeface="Roboto"/>
                  <a:ea typeface="Roboto"/>
                  <a:cs typeface="Roboto"/>
                  <a:sym typeface="Roboto"/>
                </a:rPr>
                <a:t>Ví dụ về hành trình khách hàng</a:t>
              </a:r>
              <a:endParaRPr sz="1200">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7135263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A46F419-1948-1EEA-4AE2-BE8D32988E6E}"/>
              </a:ext>
            </a:extLst>
          </p:cNvPr>
          <p:cNvGrpSpPr/>
          <p:nvPr/>
        </p:nvGrpSpPr>
        <p:grpSpPr>
          <a:xfrm>
            <a:off x="0" y="0"/>
            <a:ext cx="3865613" cy="514783"/>
            <a:chOff x="839967" y="1809881"/>
            <a:chExt cx="3865613" cy="514783"/>
          </a:xfrm>
        </p:grpSpPr>
        <p:sp>
          <p:nvSpPr>
            <p:cNvPr id="3" name="Google Shape;336;p26">
              <a:extLst>
                <a:ext uri="{FF2B5EF4-FFF2-40B4-BE49-F238E27FC236}">
                  <a16:creationId xmlns:a16="http://schemas.microsoft.com/office/drawing/2014/main" id="{30F431F6-001F-1DEC-F3A1-EB6E99BE61BC}"/>
                </a:ext>
              </a:extLst>
            </p:cNvPr>
            <p:cNvSpPr/>
            <p:nvPr/>
          </p:nvSpPr>
          <p:spPr>
            <a:xfrm>
              <a:off x="839967" y="1809895"/>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a:t>
              </a:r>
              <a:endParaRPr sz="2000" b="1">
                <a:solidFill>
                  <a:schemeClr val="bg2"/>
                </a:solidFill>
                <a:latin typeface="Fira Sans Extra Condensed"/>
                <a:ea typeface="Fira Sans Extra Condensed"/>
                <a:cs typeface="Fira Sans Extra Condensed"/>
                <a:sym typeface="Fira Sans Extra Condensed"/>
              </a:endParaRPr>
            </a:p>
          </p:txBody>
        </p:sp>
        <p:sp>
          <p:nvSpPr>
            <p:cNvPr id="4" name="Google Shape;215;p23">
              <a:extLst>
                <a:ext uri="{FF2B5EF4-FFF2-40B4-BE49-F238E27FC236}">
                  <a16:creationId xmlns:a16="http://schemas.microsoft.com/office/drawing/2014/main" id="{8D8FD5B6-D5F3-1A3C-1BDD-CBCDB2939727}"/>
                </a:ext>
              </a:extLst>
            </p:cNvPr>
            <p:cNvSpPr txBox="1"/>
            <p:nvPr/>
          </p:nvSpPr>
          <p:spPr>
            <a:xfrm>
              <a:off x="1387228" y="180988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acquisition</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Thu hút khách hàng</a:t>
              </a:r>
            </a:p>
          </p:txBody>
        </p:sp>
      </p:grpSp>
      <p:sp>
        <p:nvSpPr>
          <p:cNvPr id="6" name="Google Shape;1708;p48">
            <a:extLst>
              <a:ext uri="{FF2B5EF4-FFF2-40B4-BE49-F238E27FC236}">
                <a16:creationId xmlns:a16="http://schemas.microsoft.com/office/drawing/2014/main" id="{B86115DD-4226-56CB-3129-9374AEDDA04F}"/>
              </a:ext>
            </a:extLst>
          </p:cNvPr>
          <p:cNvSpPr/>
          <p:nvPr/>
        </p:nvSpPr>
        <p:spPr>
          <a:xfrm>
            <a:off x="273631" y="653761"/>
            <a:ext cx="8204113" cy="1123992"/>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a:solidFill>
                  <a:schemeClr val="dk1"/>
                </a:solidFill>
                <a:latin typeface="Roboto"/>
                <a:ea typeface="Roboto"/>
                <a:cs typeface="Roboto"/>
                <a:sym typeface="Roboto"/>
              </a:rPr>
              <a:t>Nhiệm vụ đầu tiên trong việc quản lý vòng đời của khách hàng là </a:t>
            </a:r>
            <a:r>
              <a:rPr lang="vi-VN" b="1">
                <a:solidFill>
                  <a:schemeClr val="dk1"/>
                </a:solidFill>
                <a:latin typeface="Roboto"/>
                <a:ea typeface="Roboto"/>
                <a:cs typeface="Roboto"/>
                <a:sym typeface="Roboto"/>
              </a:rPr>
              <a:t>thu hút khách hàng</a:t>
            </a:r>
            <a:r>
              <a:rPr lang="vi-VN">
                <a:solidFill>
                  <a:schemeClr val="dk1"/>
                </a:solidFill>
                <a:latin typeface="Roboto"/>
                <a:ea typeface="Roboto"/>
                <a:cs typeface="Roboto"/>
                <a:sym typeface="Roboto"/>
              </a:rPr>
              <a:t>.</a:t>
            </a:r>
            <a:r>
              <a:rPr lang="en-US">
                <a:solidFill>
                  <a:schemeClr val="dk1"/>
                </a:solidFill>
                <a:latin typeface="Roboto"/>
                <a:ea typeface="Roboto"/>
                <a:cs typeface="Roboto"/>
                <a:sym typeface="Roboto"/>
              </a:rPr>
              <a:t> </a:t>
            </a:r>
            <a:r>
              <a:rPr lang="vi-VN">
                <a:solidFill>
                  <a:schemeClr val="dk1"/>
                </a:solidFill>
                <a:latin typeface="Roboto"/>
                <a:ea typeface="Roboto"/>
                <a:cs typeface="Roboto"/>
                <a:sym typeface="Roboto"/>
              </a:rPr>
              <a:t>Thu hút khách hàng luôn là </a:t>
            </a:r>
            <a:r>
              <a:rPr lang="vi-VN" b="1">
                <a:solidFill>
                  <a:schemeClr val="bg2"/>
                </a:solidFill>
                <a:latin typeface="Roboto"/>
                <a:ea typeface="Roboto"/>
                <a:cs typeface="Roboto"/>
                <a:sym typeface="Roboto"/>
              </a:rPr>
              <a:t>mục tiêu quan trọng nhất </a:t>
            </a:r>
            <a:r>
              <a:rPr lang="vi-VN">
                <a:solidFill>
                  <a:schemeClr val="dk1"/>
                </a:solidFill>
                <a:latin typeface="Roboto"/>
                <a:ea typeface="Roboto"/>
                <a:cs typeface="Roboto"/>
                <a:sym typeface="Roboto"/>
              </a:rPr>
              <a:t>trong quá trình ra mắt sản phẩm mới và khi khởi nghiệp kinh doanh mới. </a:t>
            </a:r>
            <a:endParaRPr lang="en-US">
              <a:solidFill>
                <a:schemeClr val="dk1"/>
              </a:solidFill>
              <a:latin typeface="Roboto"/>
              <a:ea typeface="Roboto"/>
              <a:cs typeface="Roboto"/>
              <a:sym typeface="Roboto"/>
            </a:endParaRPr>
          </a:p>
        </p:txBody>
      </p:sp>
      <p:pic>
        <p:nvPicPr>
          <p:cNvPr id="1026" name="Picture 2" descr="Customer Acquisition for SMEs - Cr8 Careers">
            <a:extLst>
              <a:ext uri="{FF2B5EF4-FFF2-40B4-BE49-F238E27FC236}">
                <a16:creationId xmlns:a16="http://schemas.microsoft.com/office/drawing/2014/main" id="{B2063573-7763-BB37-73F8-B6DAD2828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68"/>
          <a:stretch/>
        </p:blipFill>
        <p:spPr bwMode="auto">
          <a:xfrm>
            <a:off x="3699022" y="2118990"/>
            <a:ext cx="5557546" cy="28749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r Acquisition - 9 Tips to Attract More Customers">
            <a:extLst>
              <a:ext uri="{FF2B5EF4-FFF2-40B4-BE49-F238E27FC236}">
                <a16:creationId xmlns:a16="http://schemas.microsoft.com/office/drawing/2014/main" id="{FC8FBE38-FEA9-CBE1-E3A3-DCB30BDAE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61" y="1777753"/>
            <a:ext cx="3575456" cy="201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61426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par>
                                <p:cTn id="13" presetID="21" presetClass="entr" presetSubtype="1"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wheel(1)">
                                      <p:cBhvr>
                                        <p:cTn id="15" dur="500"/>
                                        <p:tgtEl>
                                          <p:spTgt spid="1030"/>
                                        </p:tgtEl>
                                      </p:cBhvr>
                                    </p:animEffect>
                                  </p:childTnLst>
                                </p:cTn>
                              </p:par>
                              <p:par>
                                <p:cTn id="16" presetID="21" presetClass="entr" presetSubtype="1"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wheel(1)">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vector gradient b2b illustration">
            <a:extLst>
              <a:ext uri="{FF2B5EF4-FFF2-40B4-BE49-F238E27FC236}">
                <a16:creationId xmlns:a16="http://schemas.microsoft.com/office/drawing/2014/main" id="{C6339984-9E7C-1A9D-B76A-9AF8DA901A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72" t="15620" r="7256" b="15804"/>
          <a:stretch/>
        </p:blipFill>
        <p:spPr bwMode="auto">
          <a:xfrm>
            <a:off x="4503906" y="2683216"/>
            <a:ext cx="4474724" cy="241410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85F6F76-6E79-AB9E-6F06-17362BCC47C3}"/>
              </a:ext>
            </a:extLst>
          </p:cNvPr>
          <p:cNvGrpSpPr/>
          <p:nvPr/>
        </p:nvGrpSpPr>
        <p:grpSpPr>
          <a:xfrm>
            <a:off x="0" y="0"/>
            <a:ext cx="3865613" cy="514783"/>
            <a:chOff x="839967" y="1809881"/>
            <a:chExt cx="3865613" cy="514783"/>
          </a:xfrm>
        </p:grpSpPr>
        <p:sp>
          <p:nvSpPr>
            <p:cNvPr id="4" name="Google Shape;336;p26">
              <a:extLst>
                <a:ext uri="{FF2B5EF4-FFF2-40B4-BE49-F238E27FC236}">
                  <a16:creationId xmlns:a16="http://schemas.microsoft.com/office/drawing/2014/main" id="{FC271BFE-831D-4F45-277C-7AF61027EF5E}"/>
                </a:ext>
              </a:extLst>
            </p:cNvPr>
            <p:cNvSpPr/>
            <p:nvPr/>
          </p:nvSpPr>
          <p:spPr>
            <a:xfrm>
              <a:off x="839967" y="1809895"/>
              <a:ext cx="547263" cy="514742"/>
            </a:xfrm>
            <a:custGeom>
              <a:avLst/>
              <a:gdLst/>
              <a:ahLst/>
              <a:cxnLst/>
              <a:rect l="l" t="t" r="r" b="b"/>
              <a:pathLst>
                <a:path w="10942" h="10942" extrusionOk="0">
                  <a:moveTo>
                    <a:pt x="1" y="1"/>
                  </a:moveTo>
                  <a:lnTo>
                    <a:pt x="1" y="10942"/>
                  </a:lnTo>
                  <a:lnTo>
                    <a:pt x="10942" y="10942"/>
                  </a:lnTo>
                  <a:lnTo>
                    <a:pt x="10942"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b="1">
                  <a:solidFill>
                    <a:schemeClr val="bg2"/>
                  </a:solidFill>
                  <a:latin typeface="Fira Sans Extra Condensed"/>
                  <a:ea typeface="Fira Sans Extra Condensed"/>
                  <a:cs typeface="Fira Sans Extra Condensed"/>
                  <a:sym typeface="Fira Sans Extra Condensed"/>
                </a:rPr>
                <a:t>II</a:t>
              </a:r>
              <a:endParaRPr sz="2000" b="1">
                <a:solidFill>
                  <a:schemeClr val="bg2"/>
                </a:solidFill>
                <a:latin typeface="Fira Sans Extra Condensed"/>
                <a:ea typeface="Fira Sans Extra Condensed"/>
                <a:cs typeface="Fira Sans Extra Condensed"/>
                <a:sym typeface="Fira Sans Extra Condensed"/>
              </a:endParaRPr>
            </a:p>
          </p:txBody>
        </p:sp>
        <p:sp>
          <p:nvSpPr>
            <p:cNvPr id="5" name="Google Shape;215;p23">
              <a:extLst>
                <a:ext uri="{FF2B5EF4-FFF2-40B4-BE49-F238E27FC236}">
                  <a16:creationId xmlns:a16="http://schemas.microsoft.com/office/drawing/2014/main" id="{1863F328-EE4B-27DA-531E-6FA6332B26F2}"/>
                </a:ext>
              </a:extLst>
            </p:cNvPr>
            <p:cNvSpPr txBox="1"/>
            <p:nvPr/>
          </p:nvSpPr>
          <p:spPr>
            <a:xfrm>
              <a:off x="1387228" y="1809881"/>
              <a:ext cx="3318352" cy="514783"/>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Customer acquisition</a:t>
              </a:r>
            </a:p>
            <a:p>
              <a:pPr marL="0" lvl="0" indent="0" algn="just" rtl="0">
                <a:spcBef>
                  <a:spcPts val="0"/>
                </a:spcBef>
                <a:spcAft>
                  <a:spcPts val="0"/>
                </a:spcAft>
                <a:buNone/>
              </a:pPr>
              <a:r>
                <a:rPr lang="en-US" sz="1600" b="1">
                  <a:solidFill>
                    <a:schemeClr val="bg2"/>
                  </a:solidFill>
                  <a:latin typeface="Fira Sans Extra Condensed"/>
                  <a:ea typeface="Fira Sans Extra Condensed"/>
                  <a:cs typeface="Fira Sans Extra Condensed"/>
                  <a:sym typeface="Fira Sans Extra Condensed"/>
                </a:rPr>
                <a:t>Thu hút khách hàng</a:t>
              </a:r>
            </a:p>
          </p:txBody>
        </p:sp>
      </p:grpSp>
      <p:sp>
        <p:nvSpPr>
          <p:cNvPr id="6" name="Google Shape;1708;p48">
            <a:extLst>
              <a:ext uri="{FF2B5EF4-FFF2-40B4-BE49-F238E27FC236}">
                <a16:creationId xmlns:a16="http://schemas.microsoft.com/office/drawing/2014/main" id="{6493992F-0801-81E5-689B-723F72BC619E}"/>
              </a:ext>
            </a:extLst>
          </p:cNvPr>
          <p:cNvSpPr/>
          <p:nvPr/>
        </p:nvSpPr>
        <p:spPr>
          <a:xfrm>
            <a:off x="273631" y="523674"/>
            <a:ext cx="7986409" cy="1123992"/>
          </a:xfrm>
          <a:prstGeom prst="rect">
            <a:avLst/>
          </a:prstGeom>
          <a:noFill/>
          <a:ln>
            <a:noFill/>
          </a:ln>
        </p:spPr>
        <p:txBody>
          <a:bodyPr spcFirstLastPara="1" wrap="square" lIns="182875" tIns="91425" rIns="137150" bIns="91425" anchor="ctr" anchorCtr="0">
            <a:noAutofit/>
          </a:bodyPr>
          <a:lstStyle/>
          <a:p>
            <a:pPr marL="152400" lvl="0" algn="just" rtl="0">
              <a:spcBef>
                <a:spcPts val="0"/>
              </a:spcBef>
              <a:spcAft>
                <a:spcPts val="0"/>
              </a:spcAft>
              <a:buClr>
                <a:schemeClr val="dk1"/>
              </a:buClr>
              <a:buSzPts val="1200"/>
            </a:pPr>
            <a:r>
              <a:rPr lang="vi-VN" sz="1600">
                <a:solidFill>
                  <a:schemeClr val="dk1"/>
                </a:solidFill>
                <a:latin typeface="Roboto"/>
                <a:ea typeface="Roboto"/>
                <a:cs typeface="Roboto"/>
                <a:sym typeface="Roboto"/>
              </a:rPr>
              <a:t>Ngay cả với các kế hoạch giữ chân khách hàng được thiết kế và thực hiện tốt, khách hàng vẫn cần thay thế. </a:t>
            </a:r>
          </a:p>
        </p:txBody>
      </p:sp>
      <p:pic>
        <p:nvPicPr>
          <p:cNvPr id="2052" name="Picture 4" descr="Vector b2c or business to consumer marketing vector illustration. businessmen and client set strategy, sales, commerce reach the agreed transaction">
            <a:extLst>
              <a:ext uri="{FF2B5EF4-FFF2-40B4-BE49-F238E27FC236}">
                <a16:creationId xmlns:a16="http://schemas.microsoft.com/office/drawing/2014/main" id="{EB030906-8E68-DA31-66DC-7048767F5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84" y="2312844"/>
            <a:ext cx="4027251" cy="28306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3EC58FB-DEC1-4BC2-4B59-A5DBB7FEB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63" y="1397649"/>
            <a:ext cx="915193" cy="9151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33C850A-F8B9-7291-2D0D-933E658DAF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856" y="1443012"/>
            <a:ext cx="824469" cy="8244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BD128D9-A826-6B54-3C31-513368D926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8625" y="1352288"/>
            <a:ext cx="915193" cy="91519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19721D1-111E-4701-978C-39DFE90BAB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7126" y="1352288"/>
            <a:ext cx="977201" cy="97720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05E21579-CBF1-7CD2-F10A-0F1BCE9593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3619" y="1337593"/>
            <a:ext cx="944581" cy="94458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B0ECE710-5B80-C112-F25D-4C0906DD5E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0546" y="1458565"/>
            <a:ext cx="823609" cy="82360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3263A563-4653-6E31-B9A1-071BE2871F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8461070">
            <a:off x="1776168" y="2235541"/>
            <a:ext cx="787601" cy="7876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a:extLst>
              <a:ext uri="{FF2B5EF4-FFF2-40B4-BE49-F238E27FC236}">
                <a16:creationId xmlns:a16="http://schemas.microsoft.com/office/drawing/2014/main" id="{F9E0BAEB-B571-CB11-BC5C-13CDCE140F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8461070">
            <a:off x="2910890" y="2235541"/>
            <a:ext cx="787601" cy="7876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a:extLst>
              <a:ext uri="{FF2B5EF4-FFF2-40B4-BE49-F238E27FC236}">
                <a16:creationId xmlns:a16="http://schemas.microsoft.com/office/drawing/2014/main" id="{E663FB14-680E-BF45-695F-FF1970BC46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8461070">
            <a:off x="431751" y="2259628"/>
            <a:ext cx="787601" cy="7876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E73D04E-F955-69B3-45C5-54E80E80B6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8461070">
            <a:off x="6229471" y="2313502"/>
            <a:ext cx="787601" cy="7876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a:extLst>
              <a:ext uri="{FF2B5EF4-FFF2-40B4-BE49-F238E27FC236}">
                <a16:creationId xmlns:a16="http://schemas.microsoft.com/office/drawing/2014/main" id="{13E723D9-9576-5DE0-0341-6A31C9CEDB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8461070">
            <a:off x="7430829" y="2289415"/>
            <a:ext cx="787601" cy="7876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517D3EE3-17F9-56C7-8D7A-5ECA9E127D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8461070">
            <a:off x="4951690" y="2313502"/>
            <a:ext cx="787601" cy="78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9723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wipe(down)">
                                      <p:cBhvr>
                                        <p:cTn id="12" dur="500"/>
                                        <p:tgtEl>
                                          <p:spTgt spid="2054"/>
                                        </p:tgtEl>
                                      </p:cBhvr>
                                    </p:animEffect>
                                  </p:childTnLst>
                                </p:cTn>
                              </p:par>
                              <p:par>
                                <p:cTn id="13" presetID="2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nodeType="withEffect">
                                  <p:stCondLst>
                                    <p:cond delay="0"/>
                                  </p:stCondLst>
                                  <p:childTnLst>
                                    <p:set>
                                      <p:cBhvr>
                                        <p:cTn id="20" dur="1" fill="hold">
                                          <p:stCondLst>
                                            <p:cond delay="0"/>
                                          </p:stCondLst>
                                        </p:cTn>
                                        <p:tgtEl>
                                          <p:spTgt spid="2068"/>
                                        </p:tgtEl>
                                        <p:attrNameLst>
                                          <p:attrName>style.visibility</p:attrName>
                                        </p:attrNameLst>
                                      </p:cBhvr>
                                      <p:to>
                                        <p:strVal val="visible"/>
                                      </p:to>
                                    </p:set>
                                    <p:animEffect transition="in" filter="wipe(down)">
                                      <p:cBhvr>
                                        <p:cTn id="21" dur="500"/>
                                        <p:tgtEl>
                                          <p:spTgt spid="2068"/>
                                        </p:tgtEl>
                                      </p:cBhvr>
                                    </p:animEffect>
                                  </p:childTnLst>
                                </p:cTn>
                              </p:par>
                              <p:par>
                                <p:cTn id="22" presetID="22" presetClass="entr" presetSubtype="4" fill="hold" nodeType="withEffect">
                                  <p:stCondLst>
                                    <p:cond delay="0"/>
                                  </p:stCondLst>
                                  <p:childTnLst>
                                    <p:set>
                                      <p:cBhvr>
                                        <p:cTn id="23" dur="1" fill="hold">
                                          <p:stCondLst>
                                            <p:cond delay="0"/>
                                          </p:stCondLst>
                                        </p:cTn>
                                        <p:tgtEl>
                                          <p:spTgt spid="2056"/>
                                        </p:tgtEl>
                                        <p:attrNameLst>
                                          <p:attrName>style.visibility</p:attrName>
                                        </p:attrNameLst>
                                      </p:cBhvr>
                                      <p:to>
                                        <p:strVal val="visible"/>
                                      </p:to>
                                    </p:set>
                                    <p:animEffect transition="in" filter="wipe(down)">
                                      <p:cBhvr>
                                        <p:cTn id="24" dur="500"/>
                                        <p:tgtEl>
                                          <p:spTgt spid="2056"/>
                                        </p:tgtEl>
                                      </p:cBhvr>
                                    </p:animEffect>
                                  </p:childTnLst>
                                </p:cTn>
                              </p:par>
                              <p:par>
                                <p:cTn id="25" presetID="22" presetClass="entr" presetSubtype="4" fill="hold" nodeType="withEffect">
                                  <p:stCondLst>
                                    <p:cond delay="0"/>
                                  </p:stCondLst>
                                  <p:childTnLst>
                                    <p:set>
                                      <p:cBhvr>
                                        <p:cTn id="26" dur="1" fill="hold">
                                          <p:stCondLst>
                                            <p:cond delay="0"/>
                                          </p:stCondLst>
                                        </p:cTn>
                                        <p:tgtEl>
                                          <p:spTgt spid="2058"/>
                                        </p:tgtEl>
                                        <p:attrNameLst>
                                          <p:attrName>style.visibility</p:attrName>
                                        </p:attrNameLst>
                                      </p:cBhvr>
                                      <p:to>
                                        <p:strVal val="visible"/>
                                      </p:to>
                                    </p:set>
                                    <p:animEffect transition="in" filter="wipe(down)">
                                      <p:cBhvr>
                                        <p:cTn id="27" dur="500"/>
                                        <p:tgtEl>
                                          <p:spTgt spid="2058"/>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060"/>
                                        </p:tgtEl>
                                        <p:attrNameLst>
                                          <p:attrName>style.visibility</p:attrName>
                                        </p:attrNameLst>
                                      </p:cBhvr>
                                      <p:to>
                                        <p:strVal val="visible"/>
                                      </p:to>
                                    </p:set>
                                    <p:animEffect transition="in" filter="randombar(horizontal)">
                                      <p:cBhvr>
                                        <p:cTn id="35" dur="500"/>
                                        <p:tgtEl>
                                          <p:spTgt spid="2060"/>
                                        </p:tgtEl>
                                      </p:cBhvr>
                                    </p:animEffect>
                                  </p:childTnLst>
                                </p:cTn>
                              </p:par>
                              <p:par>
                                <p:cTn id="36" presetID="14" presetClass="entr" presetSubtype="10" fill="hold" nodeType="withEffect">
                                  <p:stCondLst>
                                    <p:cond delay="0"/>
                                  </p:stCondLst>
                                  <p:childTnLst>
                                    <p:set>
                                      <p:cBhvr>
                                        <p:cTn id="37" dur="1" fill="hold">
                                          <p:stCondLst>
                                            <p:cond delay="0"/>
                                          </p:stCondLst>
                                        </p:cTn>
                                        <p:tgtEl>
                                          <p:spTgt spid="2062"/>
                                        </p:tgtEl>
                                        <p:attrNameLst>
                                          <p:attrName>style.visibility</p:attrName>
                                        </p:attrNameLst>
                                      </p:cBhvr>
                                      <p:to>
                                        <p:strVal val="visible"/>
                                      </p:to>
                                    </p:set>
                                    <p:animEffect transition="in" filter="randombar(horizontal)">
                                      <p:cBhvr>
                                        <p:cTn id="38" dur="500"/>
                                        <p:tgtEl>
                                          <p:spTgt spid="2062"/>
                                        </p:tgtEl>
                                      </p:cBhvr>
                                    </p:animEffect>
                                  </p:childTnLst>
                                </p:cTn>
                              </p:par>
                              <p:par>
                                <p:cTn id="39" presetID="14" presetClass="entr" presetSubtype="10" fill="hold" nodeType="withEffect">
                                  <p:stCondLst>
                                    <p:cond delay="0"/>
                                  </p:stCondLst>
                                  <p:childTnLst>
                                    <p:set>
                                      <p:cBhvr>
                                        <p:cTn id="40" dur="1" fill="hold">
                                          <p:stCondLst>
                                            <p:cond delay="0"/>
                                          </p:stCondLst>
                                        </p:cTn>
                                        <p:tgtEl>
                                          <p:spTgt spid="2064"/>
                                        </p:tgtEl>
                                        <p:attrNameLst>
                                          <p:attrName>style.visibility</p:attrName>
                                        </p:attrNameLst>
                                      </p:cBhvr>
                                      <p:to>
                                        <p:strVal val="visible"/>
                                      </p:to>
                                    </p:set>
                                    <p:animEffect transition="in" filter="randombar(horizontal)">
                                      <p:cBhvr>
                                        <p:cTn id="41" dur="500"/>
                                        <p:tgtEl>
                                          <p:spTgt spid="2064"/>
                                        </p:tgtEl>
                                      </p:cBhvr>
                                    </p:animEffect>
                                  </p:childTnLst>
                                </p:cTn>
                              </p:par>
                              <p:par>
                                <p:cTn id="42" presetID="14" presetClass="entr" presetSubtype="1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randombar(horizontal)">
                                      <p:cBhvr>
                                        <p:cTn id="44" dur="500"/>
                                        <p:tgtEl>
                                          <p:spTgt spid="21"/>
                                        </p:tgtEl>
                                      </p:cBhvr>
                                    </p:animEffect>
                                  </p:childTnLst>
                                </p:cTn>
                              </p:par>
                              <p:par>
                                <p:cTn id="45" presetID="14"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randombar(horizontal)">
                                      <p:cBhvr>
                                        <p:cTn id="47" dur="500"/>
                                        <p:tgtEl>
                                          <p:spTgt spid="22"/>
                                        </p:tgtEl>
                                      </p:cBhvr>
                                    </p:animEffect>
                                  </p:childTnLst>
                                </p:cTn>
                              </p:par>
                              <p:par>
                                <p:cTn id="48" presetID="14" presetClass="entr" presetSubtype="1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randombar(horizontal)">
                                      <p:cBhvr>
                                        <p:cTn id="50" dur="500"/>
                                        <p:tgtEl>
                                          <p:spTgt spid="23"/>
                                        </p:tgtEl>
                                      </p:cBhvr>
                                    </p:animEffect>
                                  </p:childTnLst>
                                </p:cTn>
                              </p:par>
                              <p:par>
                                <p:cTn id="51" presetID="14" presetClass="entr" presetSubtype="10" fill="hold" nodeType="withEffect">
                                  <p:stCondLst>
                                    <p:cond delay="0"/>
                                  </p:stCondLst>
                                  <p:childTnLst>
                                    <p:set>
                                      <p:cBhvr>
                                        <p:cTn id="52" dur="1" fill="hold">
                                          <p:stCondLst>
                                            <p:cond delay="0"/>
                                          </p:stCondLst>
                                        </p:cTn>
                                        <p:tgtEl>
                                          <p:spTgt spid="2050"/>
                                        </p:tgtEl>
                                        <p:attrNameLst>
                                          <p:attrName>style.visibility</p:attrName>
                                        </p:attrNameLst>
                                      </p:cBhvr>
                                      <p:to>
                                        <p:strVal val="visible"/>
                                      </p:to>
                                    </p:set>
                                    <p:animEffect transition="in" filter="randombar(horizontal)">
                                      <p:cBhvr>
                                        <p:cTn id="5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Customer Acquisition Infographics by Slidesgo">
  <a:themeElements>
    <a:clrScheme name="Simple Light">
      <a:dk1>
        <a:srgbClr val="000000"/>
      </a:dk1>
      <a:lt1>
        <a:srgbClr val="FFFFFF"/>
      </a:lt1>
      <a:dk2>
        <a:srgbClr val="3B499B"/>
      </a:dk2>
      <a:lt2>
        <a:srgbClr val="6E7DC3"/>
      </a:lt2>
      <a:accent1>
        <a:srgbClr val="9599E9"/>
      </a:accent1>
      <a:accent2>
        <a:srgbClr val="AAC1EC"/>
      </a:accent2>
      <a:accent3>
        <a:srgbClr val="FCA497"/>
      </a:accent3>
      <a:accent4>
        <a:srgbClr val="F7735E"/>
      </a:accent4>
      <a:accent5>
        <a:srgbClr val="BD4120"/>
      </a:accent5>
      <a:accent6>
        <a:srgbClr val="E7E7E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833</TotalTime>
  <Words>18354</Words>
  <Application>Microsoft Office PowerPoint</Application>
  <PresentationFormat>On-screen Show (16:9)</PresentationFormat>
  <Paragraphs>586</Paragraphs>
  <Slides>42</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Fira Sans Extra Condensed SemiBold</vt:lpstr>
      <vt:lpstr>Times New Roman</vt:lpstr>
      <vt:lpstr>Wingdings</vt:lpstr>
      <vt:lpstr>Century Gothic</vt:lpstr>
      <vt:lpstr>Roboto</vt:lpstr>
      <vt:lpstr>Symbol</vt:lpstr>
      <vt:lpstr>Fira Sans Extra Condensed</vt:lpstr>
      <vt:lpstr>Arial</vt:lpstr>
      <vt:lpstr>Cambria Math</vt:lpstr>
      <vt:lpstr>Calibri</vt:lpstr>
      <vt:lpstr>Customer Acquisition Infographics by Slidesgo</vt:lpstr>
      <vt:lpstr>Customer Acquisition  Thu hút khách hàng</vt:lpstr>
      <vt:lpstr>MỤC LỤC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Acquisition  Thu hút khách hàng</dc:title>
  <dc:creator>Ken JR</dc:creator>
  <cp:lastModifiedBy> </cp:lastModifiedBy>
  <cp:revision>42</cp:revision>
  <dcterms:modified xsi:type="dcterms:W3CDTF">2023-02-27T07:43:50Z</dcterms:modified>
</cp:coreProperties>
</file>